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86" r:id="rId3"/>
    <p:sldId id="287" r:id="rId4"/>
    <p:sldId id="264" r:id="rId5"/>
    <p:sldId id="265" r:id="rId6"/>
    <p:sldId id="266" r:id="rId7"/>
    <p:sldId id="288" r:id="rId8"/>
    <p:sldId id="267" r:id="rId9"/>
    <p:sldId id="260" r:id="rId10"/>
    <p:sldId id="268" r:id="rId11"/>
    <p:sldId id="269" r:id="rId12"/>
    <p:sldId id="289" r:id="rId13"/>
    <p:sldId id="270" r:id="rId14"/>
    <p:sldId id="272" r:id="rId15"/>
    <p:sldId id="299" r:id="rId16"/>
    <p:sldId id="275" r:id="rId17"/>
    <p:sldId id="277" r:id="rId18"/>
    <p:sldId id="278" r:id="rId19"/>
    <p:sldId id="302" r:id="rId20"/>
    <p:sldId id="298" r:id="rId21"/>
    <p:sldId id="303" r:id="rId22"/>
    <p:sldId id="304" r:id="rId23"/>
    <p:sldId id="305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63" r:id="rId32"/>
    <p:sldId id="297" r:id="rId3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532F"/>
    <a:srgbClr val="F3EAC2"/>
    <a:srgbClr val="156082"/>
    <a:srgbClr val="A5424B"/>
    <a:srgbClr val="FCEBE1"/>
    <a:srgbClr val="E6B8BB"/>
    <a:srgbClr val="EED1D3"/>
    <a:srgbClr val="C4084B"/>
    <a:srgbClr val="F5E5E8"/>
    <a:srgbClr val="C59E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74" d="100"/>
          <a:sy n="74" d="100"/>
        </p:scale>
        <p:origin x="93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1800B-4EA6-4854-9899-AFC9996036D7}" type="datetimeFigureOut">
              <a:rPr lang="zh-TW" altLang="en-US" smtClean="0"/>
              <a:t>2025/1/10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9F8AC-890C-4C7C-85C3-3383EC86FC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7662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42996-FA7D-42AD-B9EA-061EAA6793FE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5855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9F8AC-890C-4C7C-85C3-3383EC86FC2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3480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9F8AC-890C-4C7C-85C3-3383EC86FC25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8664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9F8AC-890C-4C7C-85C3-3383EC86FC25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58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9F8AC-890C-4C7C-85C3-3383EC86FC25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1781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14F65-F79E-2419-2154-189975607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F305428-D961-07A2-0CFA-C7E7270B61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20A39E-A836-2E94-E611-04EFF186C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8EAC-3C8D-E345-9876-41B6A944FA81}" type="datetimeFigureOut">
              <a:rPr kumimoji="1" lang="zh-TW" altLang="en-US" smtClean="0"/>
              <a:t>2025/1/10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06B73EE-3242-C0CD-D41B-4E28199A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4211899-9B57-5ABF-FEDD-C2AA9E129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7173-594A-A04C-AD72-343119A42489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7" name="圖片 6" descr="一張含有 Rectangle, 框架, 文字, 相框 的圖片&#10;&#10;自動產生的描述">
            <a:extLst>
              <a:ext uri="{FF2B5EF4-FFF2-40B4-BE49-F238E27FC236}">
                <a16:creationId xmlns:a16="http://schemas.microsoft.com/office/drawing/2014/main" id="{46547416-ECED-866A-EB98-BE0D7B8FD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77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520161-867D-D0CE-8DDA-D3AF1826B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3C1040F-2233-209C-ACC8-4B3035B75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FDC599-89CB-95C6-A29A-4C533D35C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6B19-09DE-2345-8F89-DDEC3CFA3487}" type="datetimeFigureOut">
              <a:rPr kumimoji="1" lang="zh-TW" altLang="en-US" smtClean="0"/>
              <a:t>2025/1/10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090D3C2-3231-D999-0CFA-6CD2CB019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993241F-4952-DF4F-F29B-C41AF6560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02032-07CC-E048-A62F-80989F478E7D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D670E6A-D938-FC07-2646-A18263D780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52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C97553-AFBE-EFF8-83C0-6223E380E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F478AE4-C236-0245-B8BC-69A419E8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8EAC-3C8D-E345-9876-41B6A944FA81}" type="datetimeFigureOut">
              <a:rPr kumimoji="1" lang="zh-TW" altLang="en-US" smtClean="0"/>
              <a:t>2025/1/10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9DA38A8-5EE6-0A44-59CC-7D5CDC402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3981BC9-1CC9-610E-D755-8A7E8E595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7173-594A-A04C-AD72-343119A42489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7" name="圖片 6" descr="一張含有 圖畫, 卡通, 兒童藝術, 藝術 的圖片&#10;&#10;自動產生的描述">
            <a:extLst>
              <a:ext uri="{FF2B5EF4-FFF2-40B4-BE49-F238E27FC236}">
                <a16:creationId xmlns:a16="http://schemas.microsoft.com/office/drawing/2014/main" id="{F4E20BEE-CE65-6AB7-84D4-5C07C38118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69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4C8960-59B9-6D10-9BE5-63A8932B8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E65F005-181C-E4F8-36F6-2DBDC6579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8EAC-3C8D-E345-9876-41B6A944FA81}" type="datetimeFigureOut">
              <a:rPr kumimoji="1" lang="zh-TW" altLang="en-US" smtClean="0"/>
              <a:t>2025/1/10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A3DDC58-2C1C-6ADA-DFEE-D5C19FE8B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DF2FAE9-5E1F-42BC-D121-5AD105786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7173-594A-A04C-AD72-343119A42489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7" name="圖片 6" descr="一張含有 兒童藝術, 圖畫, 文字, 卡通 的圖片&#10;&#10;自動產生的描述">
            <a:extLst>
              <a:ext uri="{FF2B5EF4-FFF2-40B4-BE49-F238E27FC236}">
                <a16:creationId xmlns:a16="http://schemas.microsoft.com/office/drawing/2014/main" id="{1E0EE108-9818-347C-1E8E-F41AE32C60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D7D367-84CC-4BF6-AE00-53F373C18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A375FF2-4F58-5BA8-E06D-666463E3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8EAC-3C8D-E345-9876-41B6A944FA81}" type="datetimeFigureOut">
              <a:rPr kumimoji="1" lang="zh-TW" altLang="en-US" smtClean="0"/>
              <a:t>2025/1/10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2CA4B82-560C-8AB7-F934-1760004A0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AD6880A-5ACD-DACE-8CE9-C9F54FCE9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7173-594A-A04C-AD72-343119A42489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7" name="圖片 6" descr="一張含有 圖畫, 卡通, 兒童藝術, 圖解 的圖片&#10;&#10;自動產生的描述">
            <a:extLst>
              <a:ext uri="{FF2B5EF4-FFF2-40B4-BE49-F238E27FC236}">
                <a16:creationId xmlns:a16="http://schemas.microsoft.com/office/drawing/2014/main" id="{CC77D03B-E069-9532-1AB3-C273B96AF0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66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ED7106-A958-694C-9D54-B4B4606C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F986595-4C20-BFF5-4B38-07DD4A418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8EAC-3C8D-E345-9876-41B6A944FA81}" type="datetimeFigureOut">
              <a:rPr kumimoji="1" lang="zh-TW" altLang="en-US" smtClean="0"/>
              <a:t>2025/1/10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58BF570-C372-BB61-E3B8-C2C2CFB9E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8EF93B8-F914-4144-EFE5-C7E99DB2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7173-594A-A04C-AD72-343119A42489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7" name="圖片 6" descr="一張含有 兒童藝術, 圖畫, 圖解, 卡通 的圖片&#10;&#10;自動產生的描述">
            <a:extLst>
              <a:ext uri="{FF2B5EF4-FFF2-40B4-BE49-F238E27FC236}">
                <a16:creationId xmlns:a16="http://schemas.microsoft.com/office/drawing/2014/main" id="{CDCDEB05-A9AC-3A97-542E-4264962631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8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6AE0F1-8F7C-E409-668D-5AB4B23CB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870DAA-791A-5BBE-03F7-CF5E9CEE7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319133E-D118-F86A-A049-D87C3829A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7DF8666-70D4-5610-6714-6C946C967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6B19-09DE-2345-8F89-DDEC3CFA3487}" type="datetimeFigureOut">
              <a:rPr kumimoji="1" lang="zh-TW" altLang="en-US" smtClean="0"/>
              <a:t>2025/1/10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F78499E-F19C-EEE5-2331-6F461835C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3F455D9-901E-2613-95E2-AE99D47BA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02032-07CC-E048-A62F-80989F478E7D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B8331B1-F767-776C-4354-4481412684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5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EBF15E-ABC9-50BA-8C0D-BB49E3C4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0738777-7819-8415-6A11-BC705CB5D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4574058-479D-9BC4-3C92-6BCA7FB5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6B19-09DE-2345-8F89-DDEC3CFA3487}" type="datetimeFigureOut">
              <a:rPr kumimoji="1" lang="zh-TW" altLang="en-US" smtClean="0"/>
              <a:t>2025/1/10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FD02669-3E5C-DEB5-D2DA-6B0181377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0F0B2B6-F591-ED2B-F42E-3C8AB944E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02032-07CC-E048-A62F-80989F478E7D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569FF35-3B74-5BDA-2654-1D07B199A2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32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526918-1B0B-8BA1-A938-31BBCAA09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71D0B1C-E469-3841-AF31-0E46B76D0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6B19-09DE-2345-8F89-DDEC3CFA3487}" type="datetimeFigureOut">
              <a:rPr kumimoji="1" lang="zh-TW" altLang="en-US" smtClean="0"/>
              <a:t>2025/1/10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25624AF-94E7-702F-7D54-30C24E799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513C981-C6D4-121E-FBF9-C5801C4F6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02032-07CC-E048-A62F-80989F478E7D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6BAF94B-51B6-20BC-E355-818DE7054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52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46ADC3-C505-A9D7-2600-D73E67AD5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7DAC1DB-C935-C53A-0E66-B8E7971BC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50C9D0A-EB7B-BBCF-A4B0-1D54B6280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5C5FBCA-56DB-AF85-8807-F2D69BBD44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25EFCCC-1933-00E6-6BC1-2E3B094E9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3A01C02-9D7C-D27A-2EAE-68C637FAA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6B19-09DE-2345-8F89-DDEC3CFA3487}" type="datetimeFigureOut">
              <a:rPr kumimoji="1" lang="zh-TW" altLang="en-US" smtClean="0"/>
              <a:t>2025/1/10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A9A9BF2-63D4-09A6-8033-FD6528020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06ECF88-ED80-7672-DCD8-BAB9C7865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02032-07CC-E048-A62F-80989F478E7D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41E6467-3EFD-4FBB-F7A6-140F60F2E6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9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9E02062-0929-1A71-7D48-162F7570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5AA3553-3025-FAB9-2ABF-34934C56F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D001CCA-AF0D-0EE7-3A8B-1CF60EF72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508EAC-3C8D-E345-9876-41B6A944FA81}" type="datetimeFigureOut">
              <a:rPr kumimoji="1" lang="zh-TW" altLang="en-US" smtClean="0"/>
              <a:t>2025/1/10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D215B2F-2981-52CF-4C10-CCA68B03B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195A1BA-6C56-8FDE-AB5D-66E3E1264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877173-594A-A04C-AD72-343119A4248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1892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4" r:id="rId4"/>
    <p:sldLayoutId id="2147483662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3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服裝, 卡通, 圖解 的圖片&#10;&#10;自動產生的描述">
            <a:extLst>
              <a:ext uri="{FF2B5EF4-FFF2-40B4-BE49-F238E27FC236}">
                <a16:creationId xmlns:a16="http://schemas.microsoft.com/office/drawing/2014/main" id="{16712E78-A191-0FA1-7833-D610F2B8E7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86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0FCECD1C-4107-053E-B75C-ACE59A22E4A8}"/>
              </a:ext>
            </a:extLst>
          </p:cNvPr>
          <p:cNvSpPr txBox="1"/>
          <p:nvPr/>
        </p:nvSpPr>
        <p:spPr>
          <a:xfrm>
            <a:off x="2546992" y="638163"/>
            <a:ext cx="7098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減少攝取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307993D-089B-DEF0-5E81-D0349CC87FD7}"/>
              </a:ext>
            </a:extLst>
          </p:cNvPr>
          <p:cNvSpPr/>
          <p:nvPr/>
        </p:nvSpPr>
        <p:spPr>
          <a:xfrm>
            <a:off x="-1856507" y="1409742"/>
            <a:ext cx="1735281" cy="1662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補充說明，</a:t>
            </a:r>
            <a:endParaRPr lang="en-US" altLang="zh-TW" dirty="0"/>
          </a:p>
          <a:p>
            <a:pPr algn="ctr"/>
            <a:r>
              <a:rPr lang="zh-TW" altLang="en-US" dirty="0"/>
              <a:t>如手冊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DE04EBA0-8232-0874-62E4-018DE387FCA8}"/>
              </a:ext>
            </a:extLst>
          </p:cNvPr>
          <p:cNvGrpSpPr/>
          <p:nvPr/>
        </p:nvGrpSpPr>
        <p:grpSpPr>
          <a:xfrm>
            <a:off x="1081495" y="1409742"/>
            <a:ext cx="10160423" cy="4743401"/>
            <a:chOff x="1081495" y="1409742"/>
            <a:chExt cx="10160423" cy="4743401"/>
          </a:xfrm>
        </p:grpSpPr>
        <p:pic>
          <p:nvPicPr>
            <p:cNvPr id="8" name="圖片 7" descr="一張含有 香蕉, 水果, 大焦, 菲律賓 Saba 香蕉 的圖片&#10;&#10;自動產生的描述">
              <a:extLst>
                <a:ext uri="{FF2B5EF4-FFF2-40B4-BE49-F238E27FC236}">
                  <a16:creationId xmlns:a16="http://schemas.microsoft.com/office/drawing/2014/main" id="{99DE9C91-D12A-84F3-A731-6267308A5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5209" y="1423464"/>
              <a:ext cx="3035512" cy="2822620"/>
            </a:xfrm>
            <a:prstGeom prst="rect">
              <a:avLst/>
            </a:prstGeom>
          </p:spPr>
        </p:pic>
        <p:pic>
          <p:nvPicPr>
            <p:cNvPr id="10" name="圖片 9" descr="一張含有 圓形 的圖片&#10;&#10;自動產生的描述">
              <a:extLst>
                <a:ext uri="{FF2B5EF4-FFF2-40B4-BE49-F238E27FC236}">
                  <a16:creationId xmlns:a16="http://schemas.microsoft.com/office/drawing/2014/main" id="{51C86792-8A0E-C284-B8A8-581650EA5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43624" y="1409742"/>
              <a:ext cx="3035512" cy="2822619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33C15948-FA5B-7D8C-7716-1FA0194DBA3E}"/>
                </a:ext>
              </a:extLst>
            </p:cNvPr>
            <p:cNvSpPr txBox="1"/>
            <p:nvPr/>
          </p:nvSpPr>
          <p:spPr>
            <a:xfrm>
              <a:off x="2167848" y="4268913"/>
              <a:ext cx="1850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3200" b="1" dirty="0">
                  <a:solidFill>
                    <a:srgbClr val="612315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飲食控制</a:t>
              </a:r>
            </a:p>
          </p:txBody>
        </p:sp>
        <p:sp>
          <p:nvSpPr>
            <p:cNvPr id="17" name="十字形 16">
              <a:extLst>
                <a:ext uri="{FF2B5EF4-FFF2-40B4-BE49-F238E27FC236}">
                  <a16:creationId xmlns:a16="http://schemas.microsoft.com/office/drawing/2014/main" id="{90C19AF2-10E7-09E7-C818-894C88BEE59E}"/>
                </a:ext>
              </a:extLst>
            </p:cNvPr>
            <p:cNvSpPr/>
            <p:nvPr/>
          </p:nvSpPr>
          <p:spPr>
            <a:xfrm>
              <a:off x="5480594" y="2279589"/>
              <a:ext cx="1230811" cy="1110371"/>
            </a:xfrm>
            <a:prstGeom prst="plus">
              <a:avLst>
                <a:gd name="adj" fmla="val 3519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FC880A73-DD28-4E62-E293-059328FD0676}"/>
                </a:ext>
              </a:extLst>
            </p:cNvPr>
            <p:cNvSpPr txBox="1"/>
            <p:nvPr/>
          </p:nvSpPr>
          <p:spPr>
            <a:xfrm>
              <a:off x="7929137" y="4246084"/>
              <a:ext cx="2588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sz="2400" b="1" dirty="0">
                  <a:solidFill>
                    <a:srgbClr val="612315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調整可能會造成</a:t>
              </a:r>
              <a:endParaRPr kumimoji="1" lang="en-US" altLang="zh-TW" sz="24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endParaRPr>
            </a:p>
            <a:p>
              <a:pPr algn="ctr"/>
              <a:r>
                <a:rPr kumimoji="1" lang="zh-TW" altLang="en-US" sz="2400" b="1" dirty="0">
                  <a:solidFill>
                    <a:srgbClr val="612315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高血鉀的藥物</a:t>
              </a:r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855823FD-9597-9B99-ACC1-36D4A00DC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05947" y="5191472"/>
              <a:ext cx="679801" cy="355025"/>
            </a:xfrm>
            <a:prstGeom prst="rect">
              <a:avLst/>
            </a:prstGeom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8904CF4B-FBAC-3B9F-D353-8D4B1A7D4386}"/>
                </a:ext>
              </a:extLst>
            </p:cNvPr>
            <p:cNvSpPr txBox="1"/>
            <p:nvPr/>
          </p:nvSpPr>
          <p:spPr>
            <a:xfrm>
              <a:off x="1785748" y="5135054"/>
              <a:ext cx="35941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000" b="1" dirty="0">
                  <a:solidFill>
                    <a:srgbClr val="612315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減少攝取高鉀食物，如湯汁、蔬果汁等，預防血鉀升高。</a:t>
              </a:r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9F32A63C-5D49-D780-B5C2-7C5B02EB5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39836" y="5191472"/>
              <a:ext cx="679801" cy="355025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2F8514D5-A161-B600-5E1C-50C08B8CFE96}"/>
                </a:ext>
              </a:extLst>
            </p:cNvPr>
            <p:cNvSpPr txBox="1"/>
            <p:nvPr/>
          </p:nvSpPr>
          <p:spPr>
            <a:xfrm>
              <a:off x="7919637" y="5137480"/>
              <a:ext cx="33222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000" b="1" dirty="0">
                  <a:solidFill>
                    <a:srgbClr val="612315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由醫師評估通過調整可能會造成高血鉀的藥物劑量，減少體內鉀的積累。</a:t>
              </a:r>
            </a:p>
          </p:txBody>
        </p: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9555AC5F-8B95-9A23-8B77-6E2EDB6B1F81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95" y="5084532"/>
              <a:ext cx="4113963" cy="0"/>
            </a:xfrm>
            <a:prstGeom prst="line">
              <a:avLst/>
            </a:prstGeom>
            <a:ln>
              <a:solidFill>
                <a:srgbClr val="7153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4A8D86ED-9931-2213-41BA-043E2EF06677}"/>
                </a:ext>
              </a:extLst>
            </p:cNvPr>
            <p:cNvCxnSpPr>
              <a:cxnSpLocks/>
            </p:cNvCxnSpPr>
            <p:nvPr/>
          </p:nvCxnSpPr>
          <p:spPr>
            <a:xfrm>
              <a:off x="7104398" y="5077081"/>
              <a:ext cx="4113963" cy="0"/>
            </a:xfrm>
            <a:prstGeom prst="line">
              <a:avLst/>
            </a:prstGeom>
            <a:ln>
              <a:solidFill>
                <a:srgbClr val="7153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8501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卡通, 美工圖案, 圖解 的圖片&#10;&#10;自動產生的描述">
            <a:extLst>
              <a:ext uri="{FF2B5EF4-FFF2-40B4-BE49-F238E27FC236}">
                <a16:creationId xmlns:a16="http://schemas.microsoft.com/office/drawing/2014/main" id="{013E0C96-6E7B-2441-B2D7-4987F5889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624" y="1411726"/>
            <a:ext cx="3035512" cy="2822621"/>
          </a:xfrm>
          <a:prstGeom prst="rect">
            <a:avLst/>
          </a:prstGeom>
        </p:spPr>
      </p:pic>
      <p:pic>
        <p:nvPicPr>
          <p:cNvPr id="6" name="圖片 5" descr="一張含有 瓶子 的圖片&#10;&#10;自動產生的描述">
            <a:extLst>
              <a:ext uri="{FF2B5EF4-FFF2-40B4-BE49-F238E27FC236}">
                <a16:creationId xmlns:a16="http://schemas.microsoft.com/office/drawing/2014/main" id="{0BF0CC44-CA03-1666-732E-72DE5676E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208" y="1418083"/>
            <a:ext cx="3035513" cy="2822621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B6F952BC-596A-DF1E-A02B-5A175E6859B5}"/>
              </a:ext>
            </a:extLst>
          </p:cNvPr>
          <p:cNvGrpSpPr/>
          <p:nvPr/>
        </p:nvGrpSpPr>
        <p:grpSpPr>
          <a:xfrm>
            <a:off x="1081495" y="2279589"/>
            <a:ext cx="10160423" cy="3565777"/>
            <a:chOff x="1081495" y="2279589"/>
            <a:chExt cx="10160423" cy="3565777"/>
          </a:xfrm>
        </p:grpSpPr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7A953E1-E486-8044-731B-5E4C24386903}"/>
                </a:ext>
              </a:extLst>
            </p:cNvPr>
            <p:cNvSpPr txBox="1"/>
            <p:nvPr/>
          </p:nvSpPr>
          <p:spPr>
            <a:xfrm>
              <a:off x="2361521" y="4256841"/>
              <a:ext cx="1850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3200" b="1" dirty="0">
                  <a:solidFill>
                    <a:srgbClr val="612315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利尿劑</a:t>
              </a:r>
            </a:p>
          </p:txBody>
        </p:sp>
        <p:sp>
          <p:nvSpPr>
            <p:cNvPr id="14" name="十字形 13">
              <a:extLst>
                <a:ext uri="{FF2B5EF4-FFF2-40B4-BE49-F238E27FC236}">
                  <a16:creationId xmlns:a16="http://schemas.microsoft.com/office/drawing/2014/main" id="{FBD22DA2-9740-573A-52A4-2E0E2BCAFD8E}"/>
                </a:ext>
              </a:extLst>
            </p:cNvPr>
            <p:cNvSpPr/>
            <p:nvPr/>
          </p:nvSpPr>
          <p:spPr>
            <a:xfrm>
              <a:off x="5480594" y="2279589"/>
              <a:ext cx="1230811" cy="1110371"/>
            </a:xfrm>
            <a:prstGeom prst="plus">
              <a:avLst>
                <a:gd name="adj" fmla="val 3519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C252826-88B8-A778-C8CD-9C932D4FD1AC}"/>
                </a:ext>
              </a:extLst>
            </p:cNvPr>
            <p:cNvSpPr txBox="1"/>
            <p:nvPr/>
          </p:nvSpPr>
          <p:spPr>
            <a:xfrm>
              <a:off x="7770035" y="4257115"/>
              <a:ext cx="27826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200" b="1" dirty="0">
                  <a:solidFill>
                    <a:srgbClr val="612315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鉀離子結合劑</a:t>
              </a:r>
              <a:endParaRPr kumimoji="1" lang="en-US" altLang="zh-TW" sz="32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832DC3E7-B7D3-2E36-7DAB-E056D99A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05947" y="5191472"/>
              <a:ext cx="679801" cy="355025"/>
            </a:xfrm>
            <a:prstGeom prst="rect">
              <a:avLst/>
            </a:prstGeom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413FCBC8-25EF-BD53-8E00-9B3C8A3AA03D}"/>
                </a:ext>
              </a:extLst>
            </p:cNvPr>
            <p:cNvSpPr txBox="1"/>
            <p:nvPr/>
          </p:nvSpPr>
          <p:spPr>
            <a:xfrm>
              <a:off x="1785748" y="5135054"/>
              <a:ext cx="35941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000" b="1" dirty="0">
                  <a:solidFill>
                    <a:srgbClr val="612315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促進腎臟排出鉀離子，降低</a:t>
              </a:r>
              <a:endParaRPr kumimoji="1" lang="en-US" altLang="zh-TW" sz="20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endParaRPr>
            </a:p>
            <a:p>
              <a:r>
                <a:rPr kumimoji="1" lang="zh-TW" altLang="en-US" sz="2000" b="1" dirty="0">
                  <a:solidFill>
                    <a:srgbClr val="612315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血鉀濃度。</a:t>
              </a:r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B28AC776-9174-C7BA-18F8-BE8A3DF07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39836" y="5191472"/>
              <a:ext cx="679801" cy="355025"/>
            </a:xfrm>
            <a:prstGeom prst="rect">
              <a:avLst/>
            </a:prstGeom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7F29AF80-885B-2123-96B7-38EDB71C74E6}"/>
                </a:ext>
              </a:extLst>
            </p:cNvPr>
            <p:cNvSpPr txBox="1"/>
            <p:nvPr/>
          </p:nvSpPr>
          <p:spPr>
            <a:xfrm>
              <a:off x="7919637" y="5137480"/>
              <a:ext cx="3322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000" b="1" dirty="0">
                  <a:solidFill>
                    <a:srgbClr val="612315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與腸道內鉀結合，減低鉀</a:t>
              </a:r>
              <a:endParaRPr kumimoji="1" lang="en-US" altLang="zh-TW" sz="20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endParaRPr>
            </a:p>
            <a:p>
              <a:r>
                <a:rPr kumimoji="1" lang="zh-TW" altLang="en-US" sz="2000" b="1" dirty="0">
                  <a:solidFill>
                    <a:srgbClr val="612315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吸收，並隨糞便排出。</a:t>
              </a:r>
            </a:p>
          </p:txBody>
        </p: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E8D651E3-92FF-F464-B6E0-87490759F59B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95" y="5084532"/>
              <a:ext cx="4113963" cy="0"/>
            </a:xfrm>
            <a:prstGeom prst="line">
              <a:avLst/>
            </a:prstGeom>
            <a:ln>
              <a:solidFill>
                <a:srgbClr val="7153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EB6680A3-942B-AC1C-44E5-C18482D4899E}"/>
                </a:ext>
              </a:extLst>
            </p:cNvPr>
            <p:cNvCxnSpPr>
              <a:cxnSpLocks/>
            </p:cNvCxnSpPr>
            <p:nvPr/>
          </p:nvCxnSpPr>
          <p:spPr>
            <a:xfrm>
              <a:off x="7104398" y="5077081"/>
              <a:ext cx="4113963" cy="0"/>
            </a:xfrm>
            <a:prstGeom prst="line">
              <a:avLst/>
            </a:prstGeom>
            <a:ln>
              <a:solidFill>
                <a:srgbClr val="7153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0FCECD1C-4107-053E-B75C-ACE59A22E4A8}"/>
              </a:ext>
            </a:extLst>
          </p:cNvPr>
          <p:cNvSpPr txBox="1"/>
          <p:nvPr/>
        </p:nvSpPr>
        <p:spPr>
          <a:xfrm>
            <a:off x="2546992" y="638163"/>
            <a:ext cx="7098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增加排出</a:t>
            </a:r>
          </a:p>
        </p:txBody>
      </p:sp>
    </p:spTree>
    <p:extLst>
      <p:ext uri="{BB962C8B-B14F-4D97-AF65-F5344CB8AC3E}">
        <p14:creationId xmlns:p14="http://schemas.microsoft.com/office/powerpoint/2010/main" val="3101276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9;p2">
            <a:extLst>
              <a:ext uri="{FF2B5EF4-FFF2-40B4-BE49-F238E27FC236}">
                <a16:creationId xmlns:a16="http://schemas.microsoft.com/office/drawing/2014/main" id="{18B7FC75-C803-B5C2-5D94-CE0D9296DFEC}"/>
              </a:ext>
            </a:extLst>
          </p:cNvPr>
          <p:cNvSpPr txBox="1">
            <a:spLocks/>
          </p:cNvSpPr>
          <p:nvPr/>
        </p:nvSpPr>
        <p:spPr>
          <a:xfrm>
            <a:off x="2497252" y="1916023"/>
            <a:ext cx="2560597" cy="126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ct val="100000"/>
              <a:buFont typeface="Arial"/>
              <a:buNone/>
              <a:tabLst/>
              <a:defRPr/>
            </a:pPr>
            <a:r>
              <a:rPr kumimoji="0" lang="en-US" altLang="zh-TW" sz="115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DFPLiShuW7-B5" panose="03000700000000000000" pitchFamily="66" charset="-120"/>
                <a:ea typeface="DFPLiShuW7-B5" panose="03000700000000000000" pitchFamily="66" charset="-120"/>
                <a:sym typeface="Montserrat SemiBold"/>
              </a:rPr>
              <a:t>3</a:t>
            </a:r>
            <a:endParaRPr kumimoji="0" lang="zh-TW" altLang="en-US" sz="115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DFPLiShuW7-B5" panose="03000700000000000000" pitchFamily="66" charset="-120"/>
              <a:ea typeface="DFPLiShuW7-B5" panose="03000700000000000000" pitchFamily="66" charset="-120"/>
              <a:sym typeface="Montserrat SemiBold"/>
            </a:endParaRPr>
          </a:p>
        </p:txBody>
      </p:sp>
      <p:sp>
        <p:nvSpPr>
          <p:cNvPr id="6" name="Google Shape;190;p2">
            <a:extLst>
              <a:ext uri="{FF2B5EF4-FFF2-40B4-BE49-F238E27FC236}">
                <a16:creationId xmlns:a16="http://schemas.microsoft.com/office/drawing/2014/main" id="{893D1720-8992-7773-1A8E-00FB75D5B98B}"/>
              </a:ext>
            </a:extLst>
          </p:cNvPr>
          <p:cNvSpPr txBox="1">
            <a:spLocks/>
          </p:cNvSpPr>
          <p:nvPr/>
        </p:nvSpPr>
        <p:spPr>
          <a:xfrm>
            <a:off x="1815306" y="3392498"/>
            <a:ext cx="4456311" cy="52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ts val="2400"/>
              <a:buFont typeface="Arial"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652B"/>
                </a:solidFill>
                <a:effectLst/>
                <a:uLnTx/>
                <a:uFillTx/>
                <a:latin typeface="DFPLiShuW7-B5" panose="03000700000000000000" pitchFamily="66" charset="-120"/>
                <a:ea typeface="DFPLiShuW7-B5" panose="03000700000000000000" pitchFamily="66" charset="-120"/>
                <a:sym typeface="Montserrat SemiBold"/>
              </a:rPr>
              <a:t>控鉀秘笈</a:t>
            </a:r>
            <a:r>
              <a:rPr lang="zh-TW" altLang="en-US" sz="3200" kern="0" dirty="0">
                <a:solidFill>
                  <a:srgbClr val="D9652B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全攻略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652B"/>
                </a:solidFill>
                <a:effectLst/>
                <a:uLnTx/>
                <a:uFillTx/>
                <a:latin typeface="DFPLiShuW7-B5" panose="03000700000000000000" pitchFamily="66" charset="-120"/>
                <a:ea typeface="DFPLiShuW7-B5" panose="03000700000000000000" pitchFamily="66" charset="-120"/>
                <a:sym typeface="Montserrat SemiBold"/>
              </a:rPr>
              <a:t>！</a:t>
            </a:r>
          </a:p>
        </p:txBody>
      </p:sp>
      <p:sp>
        <p:nvSpPr>
          <p:cNvPr id="7" name="Google Shape;191;p2">
            <a:extLst>
              <a:ext uri="{FF2B5EF4-FFF2-40B4-BE49-F238E27FC236}">
                <a16:creationId xmlns:a16="http://schemas.microsoft.com/office/drawing/2014/main" id="{131399B9-868A-0F97-5FA7-62B699CC4D94}"/>
              </a:ext>
            </a:extLst>
          </p:cNvPr>
          <p:cNvSpPr txBox="1">
            <a:spLocks/>
          </p:cNvSpPr>
          <p:nvPr/>
        </p:nvSpPr>
        <p:spPr>
          <a:xfrm>
            <a:off x="1815306" y="3869462"/>
            <a:ext cx="4658229" cy="164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Char char="•"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9A149"/>
                </a:solidFill>
                <a:effectLst/>
                <a:uLnTx/>
                <a:uFillTx/>
                <a:latin typeface="華康隸書體W3" panose="03000309000000000000" pitchFamily="65" charset="-120"/>
                <a:ea typeface="華康隸書體W3" panose="03000309000000000000" pitchFamily="65" charset="-120"/>
                <a:sym typeface="Montserrat"/>
              </a:rPr>
              <a:t>腎友愛注意，不能鉀太多！</a:t>
            </a: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rgbClr val="F9A149"/>
              </a:solidFill>
              <a:effectLst/>
              <a:uLnTx/>
              <a:uFillTx/>
              <a:latin typeface="華康隸書體W3" panose="03000309000000000000" pitchFamily="65" charset="-120"/>
              <a:ea typeface="華康隸書體W3" panose="03000309000000000000" pitchFamily="65" charset="-120"/>
              <a:sym typeface="Montserra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Char char="•"/>
              <a:tabLst/>
              <a:defRPr/>
            </a:pPr>
            <a:r>
              <a:rPr lang="zh-TW" altLang="en-US" sz="2800" b="1" kern="0" dirty="0">
                <a:solidFill>
                  <a:srgbClr val="F9A149"/>
                </a:solidFill>
                <a:latin typeface="華康隸書體W3" panose="03000309000000000000" pitchFamily="65" charset="-120"/>
                <a:ea typeface="華康隸書體W3" panose="03000309000000000000" pitchFamily="65" charset="-120"/>
              </a:rPr>
              <a:t>常見蔬果含鉀量大公開</a:t>
            </a: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srgbClr val="F9A149"/>
              </a:solidFill>
              <a:effectLst/>
              <a:uLnTx/>
              <a:uFillTx/>
              <a:latin typeface="華康隸書體W3" panose="03000309000000000000" pitchFamily="65" charset="-120"/>
              <a:ea typeface="華康隸書體W3" panose="03000309000000000000" pitchFamily="65" charset="-12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249353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FEB21-DBAE-1DD5-1442-11B21950B4F7}"/>
              </a:ext>
            </a:extLst>
          </p:cNvPr>
          <p:cNvSpPr txBox="1"/>
          <p:nvPr/>
        </p:nvSpPr>
        <p:spPr>
          <a:xfrm>
            <a:off x="2155106" y="638163"/>
            <a:ext cx="7881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腎友愛注意，不能鉀太多！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1F3B82E-7F88-C808-DFA9-F7C12C5BE298}"/>
              </a:ext>
            </a:extLst>
          </p:cNvPr>
          <p:cNvSpPr txBox="1"/>
          <p:nvPr/>
        </p:nvSpPr>
        <p:spPr>
          <a:xfrm>
            <a:off x="3128290" y="1906961"/>
            <a:ext cx="60932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鉀是人體</a:t>
            </a:r>
            <a:r>
              <a:rPr kumimoji="1" lang="zh-TW" altLang="en-US" sz="3600" dirty="0">
                <a:solidFill>
                  <a:srgbClr val="C00000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「重要的電解質」</a:t>
            </a:r>
            <a:endParaRPr kumimoji="1" lang="en-US" altLang="zh-TW" sz="3600" dirty="0">
              <a:solidFill>
                <a:srgbClr val="612315"/>
              </a:solidFill>
              <a:latin typeface="DFPLiShuW5-B5" panose="03000500000000000000" pitchFamily="66" charset="-120"/>
              <a:ea typeface="DFPLiShuW5-B5" panose="03000500000000000000" pitchFamily="66" charset="-120"/>
            </a:endParaRPr>
          </a:p>
          <a:p>
            <a:pPr algn="ctr"/>
            <a:endParaRPr kumimoji="1" lang="en-US" altLang="zh-TW" sz="3600" dirty="0">
              <a:solidFill>
                <a:srgbClr val="612315"/>
              </a:solidFill>
              <a:latin typeface="DFPLiShuW5-B5" panose="03000500000000000000" pitchFamily="66" charset="-120"/>
              <a:ea typeface="DFPLiShuW5-B5" panose="03000500000000000000" pitchFamily="66" charset="-120"/>
            </a:endParaRPr>
          </a:p>
          <a:p>
            <a:pPr algn="ctr"/>
            <a:r>
              <a:rPr kumimoji="1" lang="zh-TW" altLang="en-US" sz="2400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幫助神經傳導、肌肉細胞、心臟等正常運作</a:t>
            </a:r>
          </a:p>
        </p:txBody>
      </p:sp>
      <p:pic>
        <p:nvPicPr>
          <p:cNvPr id="6" name="圖片 5" descr="一張含有 圖解 的圖片&#10;&#10;描述是以中可信度自動產生">
            <a:extLst>
              <a:ext uri="{FF2B5EF4-FFF2-40B4-BE49-F238E27FC236}">
                <a16:creationId xmlns:a16="http://schemas.microsoft.com/office/drawing/2014/main" id="{6850697B-239A-EFC4-75E0-FE70E320E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512" y="4272742"/>
            <a:ext cx="10372974" cy="152256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5F7FC2E-3598-3859-4FAD-FC47202EA36E}"/>
              </a:ext>
            </a:extLst>
          </p:cNvPr>
          <p:cNvSpPr txBox="1"/>
          <p:nvPr/>
        </p:nvSpPr>
        <p:spPr>
          <a:xfrm>
            <a:off x="3323634" y="4365378"/>
            <a:ext cx="70291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4400" dirty="0">
                <a:solidFill>
                  <a:srgbClr val="C00000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然而腎臟病患者應特別注意每日建議攝取量</a:t>
            </a:r>
            <a:r>
              <a:rPr kumimoji="1" lang="en-US" altLang="zh-TW" sz="4400" dirty="0">
                <a:solidFill>
                  <a:srgbClr val="C00000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!</a:t>
            </a:r>
            <a:endParaRPr kumimoji="1" lang="zh-TW" altLang="en-US" sz="4400" dirty="0">
              <a:solidFill>
                <a:srgbClr val="C00000"/>
              </a:solidFill>
              <a:latin typeface="DFPLiShuW5-B5" panose="03000500000000000000" pitchFamily="66" charset="-120"/>
              <a:ea typeface="DFPLiShuW5-B5" panose="03000500000000000000" pitchFamily="66" charset="-120"/>
            </a:endParaRPr>
          </a:p>
        </p:txBody>
      </p:sp>
      <p:pic>
        <p:nvPicPr>
          <p:cNvPr id="9" name="圖片 8" descr="一張含有 卡通, 圖形, 創造力 的圖片&#10;&#10;自動產生的描述">
            <a:extLst>
              <a:ext uri="{FF2B5EF4-FFF2-40B4-BE49-F238E27FC236}">
                <a16:creationId xmlns:a16="http://schemas.microsoft.com/office/drawing/2014/main" id="{0064427D-0E11-3077-F2B0-16AF25172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1245">
            <a:off x="1130917" y="2029831"/>
            <a:ext cx="1556658" cy="1773547"/>
          </a:xfrm>
          <a:prstGeom prst="rect">
            <a:avLst/>
          </a:prstGeom>
        </p:spPr>
      </p:pic>
      <p:pic>
        <p:nvPicPr>
          <p:cNvPr id="10" name="圖片 9" descr="一張含有 卡通, 圖形, 創造力 的圖片&#10;&#10;自動產生的描述">
            <a:extLst>
              <a:ext uri="{FF2B5EF4-FFF2-40B4-BE49-F238E27FC236}">
                <a16:creationId xmlns:a16="http://schemas.microsoft.com/office/drawing/2014/main" id="{976BFCD7-1175-545A-BEB2-F20B3477E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3136">
            <a:off x="9446451" y="1556966"/>
            <a:ext cx="2226450" cy="253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62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白色 的圖片&#10;&#10;自動產生的描述">
            <a:extLst>
              <a:ext uri="{FF2B5EF4-FFF2-40B4-BE49-F238E27FC236}">
                <a16:creationId xmlns:a16="http://schemas.microsoft.com/office/drawing/2014/main" id="{BDCDD5D6-46A5-F6F8-0E53-00AA44C6E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13" y="1695925"/>
            <a:ext cx="2437130" cy="1670938"/>
          </a:xfrm>
          <a:prstGeom prst="rect">
            <a:avLst/>
          </a:prstGeom>
        </p:spPr>
      </p:pic>
      <p:pic>
        <p:nvPicPr>
          <p:cNvPr id="15" name="圖片 14" descr="一張含有 白色 的圖片&#10;&#10;自動產生的描述">
            <a:extLst>
              <a:ext uri="{FF2B5EF4-FFF2-40B4-BE49-F238E27FC236}">
                <a16:creationId xmlns:a16="http://schemas.microsoft.com/office/drawing/2014/main" id="{BFF300AE-8E74-5E4E-A25F-653643062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4718" y="1695925"/>
            <a:ext cx="2437130" cy="1670938"/>
          </a:xfrm>
          <a:prstGeom prst="rect">
            <a:avLst/>
          </a:prstGeom>
        </p:spPr>
      </p:pic>
      <p:pic>
        <p:nvPicPr>
          <p:cNvPr id="16" name="圖片 15" descr="一張含有 白色 的圖片&#10;&#10;自動產生的描述">
            <a:extLst>
              <a:ext uri="{FF2B5EF4-FFF2-40B4-BE49-F238E27FC236}">
                <a16:creationId xmlns:a16="http://schemas.microsoft.com/office/drawing/2014/main" id="{9EFA136E-3074-D645-0CEA-442384D6B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798" y="4317153"/>
            <a:ext cx="2437130" cy="1670938"/>
          </a:xfrm>
          <a:prstGeom prst="rect">
            <a:avLst/>
          </a:prstGeom>
        </p:spPr>
      </p:pic>
      <p:pic>
        <p:nvPicPr>
          <p:cNvPr id="13" name="圖片 12" descr="一張含有 白色 的圖片&#10;&#10;自動產生的描述">
            <a:extLst>
              <a:ext uri="{FF2B5EF4-FFF2-40B4-BE49-F238E27FC236}">
                <a16:creationId xmlns:a16="http://schemas.microsoft.com/office/drawing/2014/main" id="{23AC0C62-81D0-35F1-B5FB-B43DE89E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324" y="4360842"/>
            <a:ext cx="2437130" cy="167093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9E5E8EA-0CF5-9347-8981-0BA94C671F86}"/>
              </a:ext>
            </a:extLst>
          </p:cNvPr>
          <p:cNvSpPr txBox="1"/>
          <p:nvPr/>
        </p:nvSpPr>
        <p:spPr>
          <a:xfrm>
            <a:off x="2218800" y="591563"/>
            <a:ext cx="7881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控鉀撇步</a:t>
            </a:r>
          </a:p>
        </p:txBody>
      </p:sp>
      <p:pic>
        <p:nvPicPr>
          <p:cNvPr id="5" name="圖片 4" descr="一張含有 圖形, 卡通, 圓形, 字型 的圖片&#10;&#10;自動產生的描述">
            <a:extLst>
              <a:ext uri="{FF2B5EF4-FFF2-40B4-BE49-F238E27FC236}">
                <a16:creationId xmlns:a16="http://schemas.microsoft.com/office/drawing/2014/main" id="{8B50E5D2-F5AA-42FC-6FFB-C156D7968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454" y="1447132"/>
            <a:ext cx="2091457" cy="2146496"/>
          </a:xfrm>
          <a:prstGeom prst="rect">
            <a:avLst/>
          </a:prstGeom>
        </p:spPr>
      </p:pic>
      <p:pic>
        <p:nvPicPr>
          <p:cNvPr id="7" name="圖片 6" descr="一張含有 生日蛋糕, 美工圖案, 卡通, 心臟 的圖片&#10;&#10;自動產生的描述">
            <a:extLst>
              <a:ext uri="{FF2B5EF4-FFF2-40B4-BE49-F238E27FC236}">
                <a16:creationId xmlns:a16="http://schemas.microsoft.com/office/drawing/2014/main" id="{C4F98D01-12AC-67E6-006E-B9CC64672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143" y="3630940"/>
            <a:ext cx="2091457" cy="2504246"/>
          </a:xfrm>
          <a:prstGeom prst="rect">
            <a:avLst/>
          </a:prstGeom>
        </p:spPr>
      </p:pic>
      <p:pic>
        <p:nvPicPr>
          <p:cNvPr id="8" name="圖片 7" descr="一張含有 藝術, 圖形, 圖解 的圖片&#10;&#10;自動產生的描述">
            <a:extLst>
              <a:ext uri="{FF2B5EF4-FFF2-40B4-BE49-F238E27FC236}">
                <a16:creationId xmlns:a16="http://schemas.microsoft.com/office/drawing/2014/main" id="{46872AB4-3BE4-778E-883E-CF8F75295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714" y="3985035"/>
            <a:ext cx="2091458" cy="214649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24872EE-1FA7-E075-AC51-F7426B68ADB2}"/>
              </a:ext>
            </a:extLst>
          </p:cNvPr>
          <p:cNvSpPr txBox="1"/>
          <p:nvPr/>
        </p:nvSpPr>
        <p:spPr>
          <a:xfrm>
            <a:off x="1518766" y="1658613"/>
            <a:ext cx="2091457" cy="147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TW" altLang="en-US" sz="3200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少湯汁</a:t>
            </a:r>
          </a:p>
          <a:p>
            <a:pPr algn="just">
              <a:lnSpc>
                <a:spcPct val="150000"/>
              </a:lnSpc>
            </a:pPr>
            <a:r>
              <a:rPr kumimoji="1" lang="zh-TW" altLang="en-US" sz="3200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少加工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E687F32-79E2-909B-5E4B-B33DDF81577B}"/>
              </a:ext>
            </a:extLst>
          </p:cNvPr>
          <p:cNvSpPr txBox="1"/>
          <p:nvPr/>
        </p:nvSpPr>
        <p:spPr>
          <a:xfrm>
            <a:off x="1518766" y="4413029"/>
            <a:ext cx="2091457" cy="147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TW" altLang="en-US" sz="3200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少高鉀</a:t>
            </a:r>
          </a:p>
          <a:p>
            <a:pPr algn="just">
              <a:lnSpc>
                <a:spcPct val="150000"/>
              </a:lnSpc>
            </a:pPr>
            <a:r>
              <a:rPr kumimoji="1" lang="zh-TW" altLang="en-US" sz="3200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選低鉀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3A52415-F159-4BD4-2DB1-7EA03795E297}"/>
              </a:ext>
            </a:extLst>
          </p:cNvPr>
          <p:cNvSpPr txBox="1"/>
          <p:nvPr/>
        </p:nvSpPr>
        <p:spPr>
          <a:xfrm>
            <a:off x="9502306" y="4355658"/>
            <a:ext cx="2091457" cy="147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TW" altLang="en-US" sz="3200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多排便</a:t>
            </a:r>
          </a:p>
          <a:p>
            <a:pPr algn="just">
              <a:lnSpc>
                <a:spcPct val="150000"/>
              </a:lnSpc>
            </a:pPr>
            <a:r>
              <a:rPr kumimoji="1" lang="zh-TW" altLang="en-US" sz="3200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排除鉀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D2323C7-743C-99E8-C8C8-A47A773098F2}"/>
              </a:ext>
            </a:extLst>
          </p:cNvPr>
          <p:cNvSpPr txBox="1"/>
          <p:nvPr/>
        </p:nvSpPr>
        <p:spPr>
          <a:xfrm>
            <a:off x="9502307" y="1695925"/>
            <a:ext cx="2091457" cy="147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TW" altLang="en-US" sz="3200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水川燙</a:t>
            </a:r>
          </a:p>
          <a:p>
            <a:pPr algn="just">
              <a:lnSpc>
                <a:spcPct val="150000"/>
              </a:lnSpc>
            </a:pPr>
            <a:r>
              <a:rPr kumimoji="1" lang="zh-TW" altLang="en-US" sz="3200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一般鹽</a:t>
            </a: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9E319FB0-1E54-49A2-780F-644C3C7D9C1B}"/>
              </a:ext>
            </a:extLst>
          </p:cNvPr>
          <p:cNvCxnSpPr/>
          <p:nvPr/>
        </p:nvCxnSpPr>
        <p:spPr>
          <a:xfrm>
            <a:off x="5403273" y="3175112"/>
            <a:ext cx="1512916" cy="1237917"/>
          </a:xfrm>
          <a:prstGeom prst="line">
            <a:avLst/>
          </a:prstGeom>
          <a:ln w="76200">
            <a:solidFill>
              <a:srgbClr val="AE56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5168638E-D189-B6C1-1D4C-5393DFFAB74C}"/>
              </a:ext>
            </a:extLst>
          </p:cNvPr>
          <p:cNvCxnSpPr>
            <a:cxnSpLocks/>
          </p:cNvCxnSpPr>
          <p:nvPr/>
        </p:nvCxnSpPr>
        <p:spPr>
          <a:xfrm flipV="1">
            <a:off x="5403199" y="3175112"/>
            <a:ext cx="1512990" cy="1142041"/>
          </a:xfrm>
          <a:prstGeom prst="line">
            <a:avLst/>
          </a:prstGeom>
          <a:ln w="76200">
            <a:solidFill>
              <a:srgbClr val="AE56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圖片 22">
            <a:extLst>
              <a:ext uri="{FF2B5EF4-FFF2-40B4-BE49-F238E27FC236}">
                <a16:creationId xmlns:a16="http://schemas.microsoft.com/office/drawing/2014/main" id="{FB1322B9-9ABE-D3E8-DF77-B252FF401BB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0037" y="1456611"/>
            <a:ext cx="2095124" cy="214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34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4D6FCECC-E860-6171-0D0F-850A27B45162}"/>
              </a:ext>
            </a:extLst>
          </p:cNvPr>
          <p:cNvSpPr/>
          <p:nvPr/>
        </p:nvSpPr>
        <p:spPr>
          <a:xfrm>
            <a:off x="927998" y="1510974"/>
            <a:ext cx="10152264" cy="830998"/>
          </a:xfrm>
          <a:prstGeom prst="roundRect">
            <a:avLst>
              <a:gd name="adj" fmla="val 50000"/>
            </a:avLst>
          </a:prstGeom>
          <a:solidFill>
            <a:srgbClr val="F3E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DFPLiShuW7-B5" panose="03000700000000000000" pitchFamily="66" charset="-120"/>
              <a:ea typeface="DFPLiShuW7-B5" panose="03000700000000000000" pitchFamily="66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54E0B99-87F7-8430-C666-5E17DE9BB238}"/>
              </a:ext>
            </a:extLst>
          </p:cNvPr>
          <p:cNvSpPr txBox="1"/>
          <p:nvPr/>
        </p:nvSpPr>
        <p:spPr>
          <a:xfrm>
            <a:off x="1534224" y="611303"/>
            <a:ext cx="8848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料理三步驟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CFB0D8E-13B9-2A0B-61B0-CC4931198008}"/>
              </a:ext>
            </a:extLst>
          </p:cNvPr>
          <p:cNvSpPr txBox="1"/>
          <p:nvPr/>
        </p:nvSpPr>
        <p:spPr>
          <a:xfrm>
            <a:off x="1065594" y="1634085"/>
            <a:ext cx="10274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3200" dirty="0">
                <a:solidFill>
                  <a:srgbClr val="C00000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生活飲食方面，含鉀高的食物如蔬菜，你可以這樣做！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F47E9B1-9474-0912-7A01-7862460F24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3650" y="2341972"/>
            <a:ext cx="8138160" cy="385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93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 descr="一張含有 藝術 的圖片&#10;&#10;自動產生的描述">
            <a:extLst>
              <a:ext uri="{FF2B5EF4-FFF2-40B4-BE49-F238E27FC236}">
                <a16:creationId xmlns:a16="http://schemas.microsoft.com/office/drawing/2014/main" id="{5ABBACA1-3083-1769-5F4A-C7BBB5A74F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462"/>
          <a:stretch/>
        </p:blipFill>
        <p:spPr>
          <a:xfrm>
            <a:off x="468786" y="1416358"/>
            <a:ext cx="2421683" cy="492936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B8898A5-2882-5DFB-A0BD-43836C20A3F3}"/>
              </a:ext>
            </a:extLst>
          </p:cNvPr>
          <p:cNvSpPr txBox="1"/>
          <p:nvPr/>
        </p:nvSpPr>
        <p:spPr>
          <a:xfrm>
            <a:off x="1808544" y="671414"/>
            <a:ext cx="8848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常見蔬果含鉀量大公開</a:t>
            </a:r>
            <a:r>
              <a:rPr kumimoji="1" lang="en-US" altLang="zh-TW" sz="4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- </a:t>
            </a:r>
            <a:r>
              <a:rPr kumimoji="1" lang="zh-TW" altLang="en-US" sz="4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高鉀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0648310-0B34-4F77-AE6F-FA80F4AFFB83}"/>
              </a:ext>
            </a:extLst>
          </p:cNvPr>
          <p:cNvSpPr txBox="1"/>
          <p:nvPr/>
        </p:nvSpPr>
        <p:spPr>
          <a:xfrm>
            <a:off x="495307" y="3681766"/>
            <a:ext cx="24309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8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高鉀</a:t>
            </a:r>
            <a:endParaRPr kumimoji="1" lang="en-US" altLang="zh-TW" sz="2800" b="1" dirty="0">
              <a:solidFill>
                <a:srgbClr val="612315"/>
              </a:solidFill>
              <a:latin typeface="DFPLiShuW5-B5" panose="03000500000000000000" pitchFamily="66" charset="-120"/>
              <a:ea typeface="DFPLiShuW5-B5" panose="03000500000000000000" pitchFamily="66" charset="-120"/>
            </a:endParaRPr>
          </a:p>
          <a:p>
            <a:pPr algn="ctr"/>
            <a:r>
              <a:rPr kumimoji="1" lang="zh-TW" altLang="en-US" sz="28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鉀含量</a:t>
            </a:r>
            <a:r>
              <a:rPr kumimoji="1" lang="en-US" altLang="zh-TW" sz="28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(</a:t>
            </a:r>
            <a:r>
              <a:rPr kumimoji="1" lang="fr-FR" altLang="zh-TW" sz="28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mg/</a:t>
            </a:r>
            <a:r>
              <a:rPr kumimoji="1" lang="zh-TW" altLang="en-US" sz="28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份</a:t>
            </a:r>
            <a:r>
              <a:rPr kumimoji="1" lang="en-US" altLang="zh-TW" sz="28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)</a:t>
            </a:r>
          </a:p>
          <a:p>
            <a:pPr algn="ctr"/>
            <a:r>
              <a:rPr kumimoji="1" lang="en-US" altLang="zh-TW" sz="28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&gt;300</a:t>
            </a:r>
          </a:p>
        </p:txBody>
      </p:sp>
      <p:pic>
        <p:nvPicPr>
          <p:cNvPr id="13" name="圖片 12" descr="一張含有 水果, 草莓, 莓果 的圖片&#10;&#10;自動產生的描述">
            <a:extLst>
              <a:ext uri="{FF2B5EF4-FFF2-40B4-BE49-F238E27FC236}">
                <a16:creationId xmlns:a16="http://schemas.microsoft.com/office/drawing/2014/main" id="{96D4CA42-D2A4-CD0E-8584-7FDAFC514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740" y="1645685"/>
            <a:ext cx="2132728" cy="2270450"/>
          </a:xfrm>
          <a:prstGeom prst="rect">
            <a:avLst/>
          </a:prstGeom>
        </p:spPr>
      </p:pic>
      <p:pic>
        <p:nvPicPr>
          <p:cNvPr id="16" name="圖片 15" descr="一張含有 綠色, 藝術, 設計 的圖片&#10;&#10;自動產生的描述">
            <a:extLst>
              <a:ext uri="{FF2B5EF4-FFF2-40B4-BE49-F238E27FC236}">
                <a16:creationId xmlns:a16="http://schemas.microsoft.com/office/drawing/2014/main" id="{A3C4B7A8-3312-2CFD-79F3-72AB69AB8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501" y="1630285"/>
            <a:ext cx="1889357" cy="2270450"/>
          </a:xfrm>
          <a:prstGeom prst="rect">
            <a:avLst/>
          </a:prstGeom>
        </p:spPr>
      </p:pic>
      <p:pic>
        <p:nvPicPr>
          <p:cNvPr id="17" name="圖片 16" descr="一張含有 心臟 的圖片&#10;&#10;自動產生的描述">
            <a:extLst>
              <a:ext uri="{FF2B5EF4-FFF2-40B4-BE49-F238E27FC236}">
                <a16:creationId xmlns:a16="http://schemas.microsoft.com/office/drawing/2014/main" id="{0DA2C5CD-77BB-307A-7011-C77A3F448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3806" y="1645685"/>
            <a:ext cx="1889357" cy="2270450"/>
          </a:xfrm>
          <a:prstGeom prst="rect">
            <a:avLst/>
          </a:prstGeom>
        </p:spPr>
      </p:pic>
      <p:pic>
        <p:nvPicPr>
          <p:cNvPr id="35" name="圖片 34" descr="一張含有 螢幕擷取畫面, 綠色 的圖片&#10;&#10;自動產生的描述">
            <a:extLst>
              <a:ext uri="{FF2B5EF4-FFF2-40B4-BE49-F238E27FC236}">
                <a16:creationId xmlns:a16="http://schemas.microsoft.com/office/drawing/2014/main" id="{FAE763A9-C52A-111C-491E-D3553CA46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8757" y="1456774"/>
            <a:ext cx="2255203" cy="2571914"/>
          </a:xfrm>
          <a:prstGeom prst="rect">
            <a:avLst/>
          </a:prstGeom>
        </p:spPr>
      </p:pic>
      <p:pic>
        <p:nvPicPr>
          <p:cNvPr id="37" name="圖片 36" descr="一張含有 蔬菜, 植物, 樹葉 的圖片&#10;&#10;自動產生的描述">
            <a:extLst>
              <a:ext uri="{FF2B5EF4-FFF2-40B4-BE49-F238E27FC236}">
                <a16:creationId xmlns:a16="http://schemas.microsoft.com/office/drawing/2014/main" id="{7AFC99D5-D829-92B4-B990-8AA8B44649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2397" y="3937283"/>
            <a:ext cx="2130403" cy="2429588"/>
          </a:xfrm>
          <a:prstGeom prst="rect">
            <a:avLst/>
          </a:prstGeom>
        </p:spPr>
      </p:pic>
      <p:pic>
        <p:nvPicPr>
          <p:cNvPr id="41" name="圖片 40" descr="一張含有 卡通, 螢幕擷取畫面 的圖片&#10;&#10;自動產生的描述">
            <a:extLst>
              <a:ext uri="{FF2B5EF4-FFF2-40B4-BE49-F238E27FC236}">
                <a16:creationId xmlns:a16="http://schemas.microsoft.com/office/drawing/2014/main" id="{A94B9285-EDC1-074D-303E-0E2F9B7A94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2800" y="3958431"/>
            <a:ext cx="2130403" cy="2429588"/>
          </a:xfrm>
          <a:prstGeom prst="rect">
            <a:avLst/>
          </a:prstGeom>
        </p:spPr>
      </p:pic>
      <p:pic>
        <p:nvPicPr>
          <p:cNvPr id="43" name="圖片 42" descr="一張含有 植物 的圖片&#10;&#10;自動產生的描述">
            <a:extLst>
              <a:ext uri="{FF2B5EF4-FFF2-40B4-BE49-F238E27FC236}">
                <a16:creationId xmlns:a16="http://schemas.microsoft.com/office/drawing/2014/main" id="{6D86F870-EEC0-E499-A637-C69E2068A3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4584" y="3900735"/>
            <a:ext cx="2130403" cy="2429588"/>
          </a:xfrm>
          <a:prstGeom prst="rect">
            <a:avLst/>
          </a:prstGeom>
        </p:spPr>
      </p:pic>
      <p:pic>
        <p:nvPicPr>
          <p:cNvPr id="3" name="圖片 2" descr="一張含有 水果, 天然食品, 紅色, 蔬菜 的圖片&#10;&#10;自動產生的描述">
            <a:extLst>
              <a:ext uri="{FF2B5EF4-FFF2-40B4-BE49-F238E27FC236}">
                <a16:creationId xmlns:a16="http://schemas.microsoft.com/office/drawing/2014/main" id="{110E3827-45DB-7A98-E727-6E2059C7006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31881"/>
          <a:stretch/>
        </p:blipFill>
        <p:spPr>
          <a:xfrm>
            <a:off x="2836595" y="3958431"/>
            <a:ext cx="2113042" cy="1641530"/>
          </a:xfrm>
          <a:prstGeom prst="rect">
            <a:avLst/>
          </a:prstGeom>
        </p:spPr>
      </p:pic>
      <p:pic>
        <p:nvPicPr>
          <p:cNvPr id="9" name="圖片 8" descr="一張含有 水果, 天然食品, 紅色, 蔬菜 的圖片&#10;&#10;自動產生的描述">
            <a:extLst>
              <a:ext uri="{FF2B5EF4-FFF2-40B4-BE49-F238E27FC236}">
                <a16:creationId xmlns:a16="http://schemas.microsoft.com/office/drawing/2014/main" id="{612FB5DC-686B-D61F-01A1-B17E8D9856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68540"/>
          <a:stretch/>
        </p:blipFill>
        <p:spPr>
          <a:xfrm>
            <a:off x="2582833" y="5469658"/>
            <a:ext cx="2689984" cy="96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80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藝術 的圖片&#10;&#10;自動產生的描述">
            <a:extLst>
              <a:ext uri="{FF2B5EF4-FFF2-40B4-BE49-F238E27FC236}">
                <a16:creationId xmlns:a16="http://schemas.microsoft.com/office/drawing/2014/main" id="{0BA162CD-9081-745E-4BC7-7E8F064F3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98" b="34535"/>
          <a:stretch/>
        </p:blipFill>
        <p:spPr>
          <a:xfrm>
            <a:off x="323494" y="1808019"/>
            <a:ext cx="2528002" cy="454626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B8898A5-2882-5DFB-A0BD-43836C20A3F3}"/>
              </a:ext>
            </a:extLst>
          </p:cNvPr>
          <p:cNvSpPr txBox="1"/>
          <p:nvPr/>
        </p:nvSpPr>
        <p:spPr>
          <a:xfrm>
            <a:off x="1808544" y="671414"/>
            <a:ext cx="8848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常見蔬果含鉀量大公開</a:t>
            </a:r>
            <a:r>
              <a:rPr kumimoji="1" lang="en-US" altLang="zh-TW" sz="4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- </a:t>
            </a:r>
            <a:r>
              <a:rPr kumimoji="1" lang="zh-TW" altLang="en-US" sz="4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中鉀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0648310-0B34-4F77-AE6F-FA80F4AFFB83}"/>
              </a:ext>
            </a:extLst>
          </p:cNvPr>
          <p:cNvSpPr txBox="1"/>
          <p:nvPr/>
        </p:nvSpPr>
        <p:spPr>
          <a:xfrm>
            <a:off x="514254" y="3345358"/>
            <a:ext cx="23362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8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中鉀</a:t>
            </a:r>
          </a:p>
          <a:p>
            <a:pPr algn="ctr"/>
            <a:r>
              <a:rPr kumimoji="1" lang="zh-TW" altLang="en-US" sz="28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鉀含量</a:t>
            </a:r>
            <a:r>
              <a:rPr kumimoji="1" lang="en-US" altLang="zh-TW" sz="28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(mg/</a:t>
            </a:r>
            <a:r>
              <a:rPr kumimoji="1" lang="zh-TW" altLang="en-US" sz="28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份</a:t>
            </a:r>
            <a:r>
              <a:rPr kumimoji="1" lang="en-US" altLang="zh-TW" sz="28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)</a:t>
            </a:r>
          </a:p>
          <a:p>
            <a:pPr algn="ctr"/>
            <a:r>
              <a:rPr kumimoji="1" lang="en-US" altLang="zh-TW" sz="28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200-300</a:t>
            </a:r>
          </a:p>
        </p:txBody>
      </p:sp>
      <p:pic>
        <p:nvPicPr>
          <p:cNvPr id="6" name="圖片 5" descr="一張含有 圖形, 卡通, 圖解 的圖片&#10;&#10;自動產生的描述">
            <a:extLst>
              <a:ext uri="{FF2B5EF4-FFF2-40B4-BE49-F238E27FC236}">
                <a16:creationId xmlns:a16="http://schemas.microsoft.com/office/drawing/2014/main" id="{DF7C1303-1CB5-047B-A359-7628BDF0E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675" y="1723815"/>
            <a:ext cx="1988649" cy="2269873"/>
          </a:xfrm>
          <a:prstGeom prst="rect">
            <a:avLst/>
          </a:prstGeom>
        </p:spPr>
      </p:pic>
      <p:pic>
        <p:nvPicPr>
          <p:cNvPr id="7" name="圖片 6" descr="一張含有 香蕉, 大焦, 菲律賓 Saba 香蕉, 水果 的圖片&#10;&#10;自動產生的描述">
            <a:extLst>
              <a:ext uri="{FF2B5EF4-FFF2-40B4-BE49-F238E27FC236}">
                <a16:creationId xmlns:a16="http://schemas.microsoft.com/office/drawing/2014/main" id="{16F534EE-4B6C-8784-CE79-972D93C52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730" y="1692641"/>
            <a:ext cx="1988649" cy="2269873"/>
          </a:xfrm>
          <a:prstGeom prst="rect">
            <a:avLst/>
          </a:prstGeom>
        </p:spPr>
      </p:pic>
      <p:pic>
        <p:nvPicPr>
          <p:cNvPr id="8" name="圖片 7" descr="一張含有 水果, 草莓, 鳳梨, 食物 的圖片&#10;&#10;自動產生的描述">
            <a:extLst>
              <a:ext uri="{FF2B5EF4-FFF2-40B4-BE49-F238E27FC236}">
                <a16:creationId xmlns:a16="http://schemas.microsoft.com/office/drawing/2014/main" id="{04F2FA57-612D-BBBC-1E79-E8ACD29A3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1785" y="1702456"/>
            <a:ext cx="2132728" cy="2270450"/>
          </a:xfrm>
          <a:prstGeom prst="rect">
            <a:avLst/>
          </a:prstGeom>
        </p:spPr>
      </p:pic>
      <p:pic>
        <p:nvPicPr>
          <p:cNvPr id="9" name="圖片 8" descr="一張含有 柳橙 的圖片&#10;&#10;自動產生的描述">
            <a:extLst>
              <a:ext uri="{FF2B5EF4-FFF2-40B4-BE49-F238E27FC236}">
                <a16:creationId xmlns:a16="http://schemas.microsoft.com/office/drawing/2014/main" id="{EB54C6F3-288F-1466-FF7C-85006EC8E0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9344" y="3956319"/>
            <a:ext cx="2132728" cy="227045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F726445-5C68-523B-EF88-1BA9D3AAB7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5156" y="3916136"/>
            <a:ext cx="1889357" cy="2270450"/>
          </a:xfrm>
          <a:prstGeom prst="rect">
            <a:avLst/>
          </a:prstGeom>
        </p:spPr>
      </p:pic>
      <p:pic>
        <p:nvPicPr>
          <p:cNvPr id="11" name="圖片 10" descr="一張含有 水果, 萬聖節, 圖解 的圖片&#10;&#10;描述是以中可信度自動產生">
            <a:extLst>
              <a:ext uri="{FF2B5EF4-FFF2-40B4-BE49-F238E27FC236}">
                <a16:creationId xmlns:a16="http://schemas.microsoft.com/office/drawing/2014/main" id="{B6115873-8394-1980-A301-3AABCD75B3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966" y="3956319"/>
            <a:ext cx="1889357" cy="2270450"/>
          </a:xfrm>
          <a:prstGeom prst="rect">
            <a:avLst/>
          </a:prstGeom>
        </p:spPr>
      </p:pic>
      <p:pic>
        <p:nvPicPr>
          <p:cNvPr id="12" name="圖片 11" descr="一張含有 設計 的圖片&#10;&#10;描述是以中可信度自動產生">
            <a:extLst>
              <a:ext uri="{FF2B5EF4-FFF2-40B4-BE49-F238E27FC236}">
                <a16:creationId xmlns:a16="http://schemas.microsoft.com/office/drawing/2014/main" id="{EDF4C147-A501-91CD-2B97-A7F27C2B58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3614" y="3968668"/>
            <a:ext cx="1988649" cy="2269873"/>
          </a:xfrm>
          <a:prstGeom prst="rect">
            <a:avLst/>
          </a:prstGeom>
        </p:spPr>
      </p:pic>
      <p:pic>
        <p:nvPicPr>
          <p:cNvPr id="13" name="圖片 12" descr="一張含有 水果 的圖片&#10;&#10;自動產生的描述">
            <a:extLst>
              <a:ext uri="{FF2B5EF4-FFF2-40B4-BE49-F238E27FC236}">
                <a16:creationId xmlns:a16="http://schemas.microsoft.com/office/drawing/2014/main" id="{745806C8-6345-15CC-4B2D-F6886A87E19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32761"/>
          <a:stretch/>
        </p:blipFill>
        <p:spPr>
          <a:xfrm>
            <a:off x="2434559" y="1699984"/>
            <a:ext cx="2145729" cy="1645374"/>
          </a:xfrm>
          <a:prstGeom prst="rect">
            <a:avLst/>
          </a:prstGeom>
        </p:spPr>
      </p:pic>
      <p:pic>
        <p:nvPicPr>
          <p:cNvPr id="14" name="圖片 13" descr="一張含有 水果 的圖片&#10;&#10;自動產生的描述">
            <a:extLst>
              <a:ext uri="{FF2B5EF4-FFF2-40B4-BE49-F238E27FC236}">
                <a16:creationId xmlns:a16="http://schemas.microsoft.com/office/drawing/2014/main" id="{BE6AA672-C2AA-D301-A2B9-997D1A78E2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0143"/>
          <a:stretch/>
        </p:blipFill>
        <p:spPr>
          <a:xfrm>
            <a:off x="2387375" y="3277722"/>
            <a:ext cx="2484697" cy="8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68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藝術 的圖片&#10;&#10;自動產生的描述">
            <a:extLst>
              <a:ext uri="{FF2B5EF4-FFF2-40B4-BE49-F238E27FC236}">
                <a16:creationId xmlns:a16="http://schemas.microsoft.com/office/drawing/2014/main" id="{E145D905-A743-A183-D9F2-EEA003585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52" b="1889"/>
          <a:stretch/>
        </p:blipFill>
        <p:spPr>
          <a:xfrm>
            <a:off x="308952" y="1672936"/>
            <a:ext cx="2594365" cy="4641534"/>
          </a:xfrm>
          <a:prstGeom prst="rect">
            <a:avLst/>
          </a:prstGeom>
        </p:spPr>
      </p:pic>
      <p:pic>
        <p:nvPicPr>
          <p:cNvPr id="8" name="Google Shape;65;p47" descr="一張含有 筆記型電腦, 電腦, 室內, 裝置 的圖片&#10;&#10;自動產生的描述">
            <a:extLst>
              <a:ext uri="{FF2B5EF4-FFF2-40B4-BE49-F238E27FC236}">
                <a16:creationId xmlns:a16="http://schemas.microsoft.com/office/drawing/2014/main" id="{6A3C82B2-04F4-1DA4-AEBC-0C246555AB3F}"/>
              </a:ext>
            </a:extLst>
          </p:cNvPr>
          <p:cNvPicPr preferRelativeResize="0"/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-278021" y="-961006"/>
            <a:ext cx="12396355" cy="52678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B8898A5-2882-5DFB-A0BD-43836C20A3F3}"/>
              </a:ext>
            </a:extLst>
          </p:cNvPr>
          <p:cNvSpPr txBox="1"/>
          <p:nvPr/>
        </p:nvSpPr>
        <p:spPr>
          <a:xfrm>
            <a:off x="1808544" y="671414"/>
            <a:ext cx="8848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常見蔬果含鉀量大公開</a:t>
            </a:r>
            <a:r>
              <a:rPr kumimoji="1" lang="en-US" altLang="zh-TW" sz="4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- </a:t>
            </a:r>
            <a:r>
              <a:rPr kumimoji="1" lang="zh-TW" altLang="en-US" sz="4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低鉀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0648310-0B34-4F77-AE6F-FA80F4AFFB83}"/>
              </a:ext>
            </a:extLst>
          </p:cNvPr>
          <p:cNvSpPr txBox="1"/>
          <p:nvPr/>
        </p:nvSpPr>
        <p:spPr>
          <a:xfrm>
            <a:off x="476742" y="3449873"/>
            <a:ext cx="2390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8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低鉀</a:t>
            </a:r>
          </a:p>
          <a:p>
            <a:pPr algn="ctr"/>
            <a:r>
              <a:rPr kumimoji="1" lang="zh-TW" altLang="en-US" sz="28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鉀含量</a:t>
            </a:r>
            <a:r>
              <a:rPr kumimoji="1" lang="en-US" altLang="zh-TW" sz="28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(mg/</a:t>
            </a:r>
            <a:r>
              <a:rPr kumimoji="1" lang="zh-TW" altLang="en-US" sz="28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份</a:t>
            </a:r>
            <a:r>
              <a:rPr kumimoji="1" lang="en-US" altLang="zh-TW" sz="28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)</a:t>
            </a:r>
          </a:p>
          <a:p>
            <a:pPr algn="ctr"/>
            <a:r>
              <a:rPr kumimoji="1" lang="en-US" altLang="zh-TW" sz="28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&lt;200</a:t>
            </a:r>
          </a:p>
        </p:txBody>
      </p:sp>
      <p:pic>
        <p:nvPicPr>
          <p:cNvPr id="2" name="圖片 1" descr="一張含有 水果 的圖片&#10;&#10;自動產生的描述">
            <a:extLst>
              <a:ext uri="{FF2B5EF4-FFF2-40B4-BE49-F238E27FC236}">
                <a16:creationId xmlns:a16="http://schemas.microsoft.com/office/drawing/2014/main" id="{19A2E50C-28F9-3164-3DCF-BD04C6902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482" y="1535759"/>
            <a:ext cx="1989155" cy="2270450"/>
          </a:xfrm>
          <a:prstGeom prst="rect">
            <a:avLst/>
          </a:prstGeom>
        </p:spPr>
      </p:pic>
      <p:pic>
        <p:nvPicPr>
          <p:cNvPr id="7" name="圖片 6" descr="一張含有 冰淇淋 的圖片&#10;&#10;自動產生的描述">
            <a:extLst>
              <a:ext uri="{FF2B5EF4-FFF2-40B4-BE49-F238E27FC236}">
                <a16:creationId xmlns:a16="http://schemas.microsoft.com/office/drawing/2014/main" id="{2CBF733B-8C1D-BDE0-5A1F-E0444DEFA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004" y="1575050"/>
            <a:ext cx="1989155" cy="2270450"/>
          </a:xfrm>
          <a:prstGeom prst="rect">
            <a:avLst/>
          </a:prstGeom>
        </p:spPr>
      </p:pic>
      <p:pic>
        <p:nvPicPr>
          <p:cNvPr id="9" name="圖片 8" descr="一張含有 螢幕擷取畫面, 圖形 的圖片&#10;&#10;自動產生的描述">
            <a:extLst>
              <a:ext uri="{FF2B5EF4-FFF2-40B4-BE49-F238E27FC236}">
                <a16:creationId xmlns:a16="http://schemas.microsoft.com/office/drawing/2014/main" id="{D6AF9913-CC77-945B-E67B-2DC1583A62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1441" y="1535759"/>
            <a:ext cx="1889357" cy="2270450"/>
          </a:xfrm>
          <a:prstGeom prst="rect">
            <a:avLst/>
          </a:prstGeom>
        </p:spPr>
      </p:pic>
      <p:pic>
        <p:nvPicPr>
          <p:cNvPr id="13" name="圖片 12" descr="一張含有 水果, 蘋果 的圖片&#10;&#10;自動產生的描述">
            <a:extLst>
              <a:ext uri="{FF2B5EF4-FFF2-40B4-BE49-F238E27FC236}">
                <a16:creationId xmlns:a16="http://schemas.microsoft.com/office/drawing/2014/main" id="{A6B2D410-7A2B-7BAE-015D-25D4716EEC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3793" y="1575050"/>
            <a:ext cx="2132728" cy="2270450"/>
          </a:xfrm>
          <a:prstGeom prst="rect">
            <a:avLst/>
          </a:prstGeom>
        </p:spPr>
      </p:pic>
      <p:pic>
        <p:nvPicPr>
          <p:cNvPr id="14" name="圖片 13" descr="一張含有 花, 圖形 的圖片&#10;&#10;自動產生的描述">
            <a:extLst>
              <a:ext uri="{FF2B5EF4-FFF2-40B4-BE49-F238E27FC236}">
                <a16:creationId xmlns:a16="http://schemas.microsoft.com/office/drawing/2014/main" id="{B1D22701-D398-7673-83F2-1B601F251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1217" y="3943386"/>
            <a:ext cx="2132728" cy="2270450"/>
          </a:xfrm>
          <a:prstGeom prst="rect">
            <a:avLst/>
          </a:prstGeom>
        </p:spPr>
      </p:pic>
      <p:pic>
        <p:nvPicPr>
          <p:cNvPr id="16" name="圖片 15" descr="一張含有 創造力 的圖片&#10;&#10;描述是以中可信度自動產生">
            <a:extLst>
              <a:ext uri="{FF2B5EF4-FFF2-40B4-BE49-F238E27FC236}">
                <a16:creationId xmlns:a16="http://schemas.microsoft.com/office/drawing/2014/main" id="{0D5F4469-F46F-ABEE-9235-38A99810CB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4456" y="3943386"/>
            <a:ext cx="1889357" cy="2270450"/>
          </a:xfrm>
          <a:prstGeom prst="rect">
            <a:avLst/>
          </a:prstGeom>
        </p:spPr>
      </p:pic>
      <p:pic>
        <p:nvPicPr>
          <p:cNvPr id="17" name="圖片 16" descr="一張含有 圖形, 鮮豔 的圖片&#10;&#10;自動產生的描述">
            <a:extLst>
              <a:ext uri="{FF2B5EF4-FFF2-40B4-BE49-F238E27FC236}">
                <a16:creationId xmlns:a16="http://schemas.microsoft.com/office/drawing/2014/main" id="{DB5C4960-3128-2B9D-8069-D0C34B1333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7905" y="4056377"/>
            <a:ext cx="2000994" cy="2130209"/>
          </a:xfrm>
          <a:prstGeom prst="rect">
            <a:avLst/>
          </a:prstGeom>
        </p:spPr>
      </p:pic>
      <p:pic>
        <p:nvPicPr>
          <p:cNvPr id="6" name="圖片 5" descr="一張含有 萬聖節 的圖片&#10;&#10;描述是以低可信度自動產生">
            <a:extLst>
              <a:ext uri="{FF2B5EF4-FFF2-40B4-BE49-F238E27FC236}">
                <a16:creationId xmlns:a16="http://schemas.microsoft.com/office/drawing/2014/main" id="{A093DF4F-25DF-E8FE-3ADD-EE7CCDB0F0A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3238"/>
          <a:stretch/>
        </p:blipFill>
        <p:spPr>
          <a:xfrm>
            <a:off x="9228484" y="3738009"/>
            <a:ext cx="2424350" cy="1845852"/>
          </a:xfrm>
          <a:prstGeom prst="rect">
            <a:avLst/>
          </a:prstGeom>
        </p:spPr>
      </p:pic>
      <p:pic>
        <p:nvPicPr>
          <p:cNvPr id="10" name="圖片 9" descr="一張含有 萬聖節 的圖片&#10;&#10;描述是以低可信度自動產生">
            <a:extLst>
              <a:ext uri="{FF2B5EF4-FFF2-40B4-BE49-F238E27FC236}">
                <a16:creationId xmlns:a16="http://schemas.microsoft.com/office/drawing/2014/main" id="{F420CD91-FA1E-25C0-86CD-EDDDB818D15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67085"/>
          <a:stretch/>
        </p:blipFill>
        <p:spPr>
          <a:xfrm>
            <a:off x="9078936" y="5429023"/>
            <a:ext cx="2594365" cy="97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2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04;p30">
            <a:extLst>
              <a:ext uri="{FF2B5EF4-FFF2-40B4-BE49-F238E27FC236}">
                <a16:creationId xmlns:a16="http://schemas.microsoft.com/office/drawing/2014/main" id="{D2668C54-B3F0-A166-108C-098B79C47059}"/>
              </a:ext>
            </a:extLst>
          </p:cNvPr>
          <p:cNvSpPr txBox="1">
            <a:spLocks/>
          </p:cNvSpPr>
          <p:nvPr/>
        </p:nvSpPr>
        <p:spPr>
          <a:xfrm>
            <a:off x="3314700" y="362492"/>
            <a:ext cx="6118859" cy="2433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15000"/>
              <a:buFont typeface="Arial"/>
              <a:buNone/>
              <a:defRPr sz="15000" b="1" i="0" u="none" strike="noStrike" cap="none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ts val="15000"/>
              <a:buFont typeface="Arial"/>
              <a:buNone/>
              <a:tabLst/>
              <a:defRPr/>
            </a:pPr>
            <a:r>
              <a:rPr lang="zh-TW" altLang="en-US" sz="10400" kern="0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個</a:t>
            </a:r>
            <a:r>
              <a:rPr kumimoji="0" lang="zh-TW" altLang="en-US" sz="10400" b="1" i="0" u="none" strike="noStrike" kern="0" cap="none" spc="0" normalizeH="0" baseline="0" noProof="0" dirty="0">
                <a:ln>
                  <a:noFill/>
                </a:ln>
                <a:solidFill>
                  <a:srgbClr val="AF564F"/>
                </a:solidFill>
                <a:effectLst/>
                <a:uLnTx/>
                <a:uFillTx/>
                <a:latin typeface="DFPLiShuW5-B5" panose="03000500000000000000" pitchFamily="66" charset="-120"/>
                <a:ea typeface="DFPLiShuW5-B5" panose="03000500000000000000" pitchFamily="66" charset="-120"/>
                <a:sym typeface="Montserrat SemiBold"/>
              </a:rPr>
              <a:t>案分享</a:t>
            </a:r>
            <a:endParaRPr kumimoji="0" lang="fr-FR" sz="10400" b="1" i="0" u="none" strike="noStrike" kern="0" cap="none" spc="0" normalizeH="0" baseline="0" noProof="0" dirty="0">
              <a:ln>
                <a:noFill/>
              </a:ln>
              <a:solidFill>
                <a:srgbClr val="AF564F"/>
              </a:solidFill>
              <a:effectLst/>
              <a:uLnTx/>
              <a:uFillTx/>
              <a:latin typeface="DFPLiShuW5-B5" panose="03000500000000000000" pitchFamily="66" charset="-120"/>
              <a:ea typeface="DFPLiShuW5-B5" panose="03000500000000000000" pitchFamily="66" charset="-120"/>
              <a:sym typeface="Montserrat SemiBold"/>
            </a:endParaRPr>
          </a:p>
        </p:txBody>
      </p:sp>
      <p:sp>
        <p:nvSpPr>
          <p:cNvPr id="4" name="Google Shape;603;p30">
            <a:extLst>
              <a:ext uri="{FF2B5EF4-FFF2-40B4-BE49-F238E27FC236}">
                <a16:creationId xmlns:a16="http://schemas.microsoft.com/office/drawing/2014/main" id="{CF252204-24B9-82B4-33F7-78FB0B43A7A7}"/>
              </a:ext>
            </a:extLst>
          </p:cNvPr>
          <p:cNvSpPr txBox="1">
            <a:spLocks/>
          </p:cNvSpPr>
          <p:nvPr/>
        </p:nvSpPr>
        <p:spPr>
          <a:xfrm>
            <a:off x="4191363" y="2938610"/>
            <a:ext cx="6447246" cy="112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4800"/>
              <a:buFont typeface="Montserrat SemiBold"/>
              <a:buNone/>
              <a:defRPr sz="4800" b="0" i="0" u="none" strike="noStrike" cap="none">
                <a:solidFill>
                  <a:srgbClr val="6C4A3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4800"/>
              <a:buFont typeface="Montserrat SemiBold"/>
              <a:buNone/>
              <a:tabLst/>
              <a:defRPr/>
            </a:pPr>
            <a:r>
              <a:rPr kumimoji="0" lang="zh-TW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6C4A37"/>
                </a:solidFill>
                <a:effectLst/>
                <a:uLnTx/>
                <a:uFillTx/>
                <a:latin typeface="DFPLiShuW7-B5" panose="03000700000000000000" pitchFamily="66" charset="-120"/>
                <a:ea typeface="DFPLiShuW7-B5" panose="03000700000000000000" pitchFamily="66" charset="-120"/>
                <a:sym typeface="Montserrat SemiBold"/>
              </a:rPr>
              <a:t>張奶奶的故事</a:t>
            </a:r>
          </a:p>
        </p:txBody>
      </p:sp>
    </p:spTree>
    <p:extLst>
      <p:ext uri="{BB962C8B-B14F-4D97-AF65-F5344CB8AC3E}">
        <p14:creationId xmlns:p14="http://schemas.microsoft.com/office/powerpoint/2010/main" val="4226807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3;p2">
            <a:extLst>
              <a:ext uri="{FF2B5EF4-FFF2-40B4-BE49-F238E27FC236}">
                <a16:creationId xmlns:a16="http://schemas.microsoft.com/office/drawing/2014/main" id="{DDED6E49-6C59-CEB2-9FD2-45B80949427D}"/>
              </a:ext>
            </a:extLst>
          </p:cNvPr>
          <p:cNvSpPr txBox="1">
            <a:spLocks/>
          </p:cNvSpPr>
          <p:nvPr/>
        </p:nvSpPr>
        <p:spPr>
          <a:xfrm>
            <a:off x="4974090" y="1943997"/>
            <a:ext cx="1842861" cy="126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ct val="100000"/>
              <a:buFont typeface="Arial"/>
              <a:buNone/>
              <a:tabLst/>
              <a:defRPr/>
            </a:pPr>
            <a:r>
              <a:rPr kumimoji="0" lang="en-US" altLang="zh-TW" sz="96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DFPLiShuW7-B5" panose="03000700000000000000" pitchFamily="66" charset="-120"/>
                <a:ea typeface="DFPLiShuW7-B5" panose="03000700000000000000" pitchFamily="66" charset="-120"/>
                <a:sym typeface="Montserrat SemiBold"/>
              </a:rPr>
              <a:t>2</a:t>
            </a:r>
            <a:endParaRPr kumimoji="0" lang="zh-TW" altLang="en-US" sz="9600" b="1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DFPLiShuW7-B5" panose="03000700000000000000" pitchFamily="66" charset="-120"/>
              <a:ea typeface="DFPLiShuW7-B5" panose="03000700000000000000" pitchFamily="66" charset="-120"/>
              <a:sym typeface="Montserrat SemiBold"/>
            </a:endParaRPr>
          </a:p>
        </p:txBody>
      </p:sp>
      <p:sp>
        <p:nvSpPr>
          <p:cNvPr id="5" name="Google Shape;184;p2">
            <a:extLst>
              <a:ext uri="{FF2B5EF4-FFF2-40B4-BE49-F238E27FC236}">
                <a16:creationId xmlns:a16="http://schemas.microsoft.com/office/drawing/2014/main" id="{F905F08E-A280-7566-EF4C-59E9EA19771E}"/>
              </a:ext>
            </a:extLst>
          </p:cNvPr>
          <p:cNvSpPr txBox="1">
            <a:spLocks/>
          </p:cNvSpPr>
          <p:nvPr/>
        </p:nvSpPr>
        <p:spPr>
          <a:xfrm>
            <a:off x="4238942" y="3250650"/>
            <a:ext cx="3592785" cy="52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ts val="2400"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9652B"/>
                </a:solidFill>
                <a:effectLst/>
                <a:uLnTx/>
                <a:uFillTx/>
                <a:latin typeface="DFPLiShuW7-B5" panose="03000700000000000000" pitchFamily="66" charset="-120"/>
                <a:ea typeface="DFPLiShuW7-B5" panose="03000700000000000000" pitchFamily="66" charset="-120"/>
                <a:sym typeface="Montserrat SemiBold"/>
              </a:rPr>
              <a:t>高血鉀的危害與應對措施？</a:t>
            </a:r>
          </a:p>
        </p:txBody>
      </p:sp>
      <p:sp>
        <p:nvSpPr>
          <p:cNvPr id="6" name="Google Shape;185;p2">
            <a:extLst>
              <a:ext uri="{FF2B5EF4-FFF2-40B4-BE49-F238E27FC236}">
                <a16:creationId xmlns:a16="http://schemas.microsoft.com/office/drawing/2014/main" id="{B96A95BF-B64C-F204-D368-C673C2830BCE}"/>
              </a:ext>
            </a:extLst>
          </p:cNvPr>
          <p:cNvSpPr txBox="1">
            <a:spLocks/>
          </p:cNvSpPr>
          <p:nvPr/>
        </p:nvSpPr>
        <p:spPr>
          <a:xfrm>
            <a:off x="4511312" y="3813350"/>
            <a:ext cx="3352527" cy="164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tabLst/>
              <a:defRPr/>
            </a:pPr>
            <a:r>
              <a:rPr lang="zh-TW" altLang="en-US" b="1" kern="0" dirty="0">
                <a:solidFill>
                  <a:srgbClr val="F9A149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高血鉀會有甚麼症狀？</a:t>
            </a:r>
            <a:endParaRPr kumimoji="0" lang="zh-TW" altLang="en-US" sz="2000" b="1" i="0" u="none" strike="noStrike" kern="0" cap="none" spc="0" normalizeH="0" baseline="0" noProof="0" dirty="0">
              <a:ln>
                <a:noFill/>
              </a:ln>
              <a:solidFill>
                <a:srgbClr val="F9A149"/>
              </a:solidFill>
              <a:effectLst/>
              <a:uLnTx/>
              <a:uFillTx/>
              <a:latin typeface="DFPLiShuW5-B5" panose="03000500000000000000" pitchFamily="66" charset="-120"/>
              <a:ea typeface="DFPLiShuW5-B5" panose="03000500000000000000" pitchFamily="66" charset="-120"/>
              <a:sym typeface="Montserra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tabLst/>
              <a:defRPr/>
            </a:pPr>
            <a:r>
              <a:rPr lang="zh-TW" altLang="en-US" b="1" kern="0" dirty="0">
                <a:solidFill>
                  <a:srgbClr val="F9A149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發生高血鉀怎麼辦？</a:t>
            </a:r>
            <a:endParaRPr kumimoji="0" lang="zh-TW" altLang="en-US" sz="2000" b="1" i="0" u="none" strike="noStrike" kern="0" cap="none" spc="0" normalizeH="0" baseline="0" noProof="0" dirty="0">
              <a:ln>
                <a:noFill/>
              </a:ln>
              <a:solidFill>
                <a:srgbClr val="F9A149"/>
              </a:solidFill>
              <a:effectLst/>
              <a:uLnTx/>
              <a:uFillTx/>
              <a:latin typeface="DFPLiShuW5-B5" panose="03000500000000000000" pitchFamily="66" charset="-120"/>
              <a:ea typeface="DFPLiShuW5-B5" panose="03000500000000000000" pitchFamily="66" charset="-120"/>
              <a:sym typeface="Montserrat"/>
            </a:endParaRPr>
          </a:p>
        </p:txBody>
      </p:sp>
      <p:sp>
        <p:nvSpPr>
          <p:cNvPr id="7" name="Google Shape;186;p2">
            <a:extLst>
              <a:ext uri="{FF2B5EF4-FFF2-40B4-BE49-F238E27FC236}">
                <a16:creationId xmlns:a16="http://schemas.microsoft.com/office/drawing/2014/main" id="{9F035333-F0F8-0EE7-05CF-E9CD7899C58B}"/>
              </a:ext>
            </a:extLst>
          </p:cNvPr>
          <p:cNvSpPr txBox="1">
            <a:spLocks/>
          </p:cNvSpPr>
          <p:nvPr/>
        </p:nvSpPr>
        <p:spPr>
          <a:xfrm>
            <a:off x="1132116" y="1943997"/>
            <a:ext cx="1842861" cy="126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ct val="100000"/>
              <a:buFont typeface="Arial"/>
              <a:buNone/>
              <a:tabLst/>
              <a:defRPr/>
            </a:pPr>
            <a:r>
              <a:rPr kumimoji="0" lang="en-US" altLang="zh-TW" sz="96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DFPLiShuW7-B5" panose="03000700000000000000" pitchFamily="66" charset="-120"/>
                <a:ea typeface="DFPLiShuW7-B5" panose="03000700000000000000" pitchFamily="66" charset="-120"/>
                <a:sym typeface="Montserrat SemiBold"/>
              </a:rPr>
              <a:t>1</a:t>
            </a:r>
            <a:endParaRPr kumimoji="0" lang="zh-TW" altLang="en-US" sz="96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DFPLiShuW7-B5" panose="03000700000000000000" pitchFamily="66" charset="-120"/>
              <a:ea typeface="DFPLiShuW7-B5" panose="03000700000000000000" pitchFamily="66" charset="-120"/>
              <a:sym typeface="Montserrat SemiBold"/>
            </a:endParaRPr>
          </a:p>
        </p:txBody>
      </p:sp>
      <p:sp>
        <p:nvSpPr>
          <p:cNvPr id="8" name="Google Shape;187;p2">
            <a:extLst>
              <a:ext uri="{FF2B5EF4-FFF2-40B4-BE49-F238E27FC236}">
                <a16:creationId xmlns:a16="http://schemas.microsoft.com/office/drawing/2014/main" id="{9C2123EC-3AB4-ED69-3C6F-FE7638865823}"/>
              </a:ext>
            </a:extLst>
          </p:cNvPr>
          <p:cNvSpPr txBox="1">
            <a:spLocks/>
          </p:cNvSpPr>
          <p:nvPr/>
        </p:nvSpPr>
        <p:spPr>
          <a:xfrm>
            <a:off x="449943" y="3250650"/>
            <a:ext cx="3207206" cy="52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ts val="2400"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9652B"/>
                </a:solidFill>
                <a:effectLst/>
                <a:uLnTx/>
                <a:uFillTx/>
                <a:latin typeface="DFPLiShuW7-B5" panose="03000700000000000000" pitchFamily="66" charset="-120"/>
                <a:ea typeface="DFPLiShuW7-B5" panose="03000700000000000000" pitchFamily="66" charset="-120"/>
                <a:sym typeface="Montserrat SemiBold"/>
              </a:rPr>
              <a:t>認識高血鉀</a:t>
            </a:r>
          </a:p>
        </p:txBody>
      </p:sp>
      <p:sp>
        <p:nvSpPr>
          <p:cNvPr id="9" name="Google Shape;188;p2">
            <a:extLst>
              <a:ext uri="{FF2B5EF4-FFF2-40B4-BE49-F238E27FC236}">
                <a16:creationId xmlns:a16="http://schemas.microsoft.com/office/drawing/2014/main" id="{0287F7F8-C90A-78E2-88E8-2289E375A699}"/>
              </a:ext>
            </a:extLst>
          </p:cNvPr>
          <p:cNvSpPr txBox="1">
            <a:spLocks/>
          </p:cNvSpPr>
          <p:nvPr/>
        </p:nvSpPr>
        <p:spPr>
          <a:xfrm>
            <a:off x="722542" y="3813349"/>
            <a:ext cx="3206751" cy="164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9A149"/>
                </a:solidFill>
                <a:effectLst/>
                <a:uLnTx/>
                <a:uFillTx/>
                <a:latin typeface="DFPLiShuW5-B5" panose="03000500000000000000" pitchFamily="66" charset="-120"/>
                <a:ea typeface="DFPLiShuW5-B5" panose="03000500000000000000" pitchFamily="66" charset="-120"/>
                <a:sym typeface="Montserrat"/>
              </a:rPr>
              <a:t>甚麼是高血鉀？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tabLst/>
              <a:defRPr/>
            </a:pPr>
            <a:r>
              <a:rPr lang="zh-TW" altLang="en-US" b="1" kern="0" dirty="0">
                <a:solidFill>
                  <a:srgbClr val="F9A149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哪些族群容易高血鉀？</a:t>
            </a:r>
            <a:endParaRPr kumimoji="0" lang="zh-TW" altLang="en-US" sz="2000" b="1" i="0" u="none" strike="noStrike" kern="0" cap="none" spc="0" normalizeH="0" baseline="0" noProof="0" dirty="0">
              <a:ln>
                <a:noFill/>
              </a:ln>
              <a:solidFill>
                <a:srgbClr val="F9A149"/>
              </a:solidFill>
              <a:effectLst/>
              <a:uLnTx/>
              <a:uFillTx/>
              <a:latin typeface="DFPLiShuW5-B5" panose="03000500000000000000" pitchFamily="66" charset="-120"/>
              <a:ea typeface="DFPLiShuW5-B5" panose="03000500000000000000" pitchFamily="66" charset="-120"/>
              <a:sym typeface="Montserrat"/>
            </a:endParaRPr>
          </a:p>
        </p:txBody>
      </p:sp>
      <p:sp>
        <p:nvSpPr>
          <p:cNvPr id="10" name="Google Shape;189;p2">
            <a:extLst>
              <a:ext uri="{FF2B5EF4-FFF2-40B4-BE49-F238E27FC236}">
                <a16:creationId xmlns:a16="http://schemas.microsoft.com/office/drawing/2014/main" id="{3654E08D-3004-8678-B82D-053E1C31A1B3}"/>
              </a:ext>
            </a:extLst>
          </p:cNvPr>
          <p:cNvSpPr txBox="1">
            <a:spLocks/>
          </p:cNvSpPr>
          <p:nvPr/>
        </p:nvSpPr>
        <p:spPr>
          <a:xfrm>
            <a:off x="8816064" y="1943997"/>
            <a:ext cx="1842861" cy="126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ct val="100000"/>
              <a:buFont typeface="Arial"/>
              <a:buNone/>
              <a:tabLst/>
              <a:defRPr/>
            </a:pPr>
            <a:r>
              <a:rPr kumimoji="0" lang="en-US" altLang="zh-TW" sz="96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DFPLiShuW7-B5" panose="03000700000000000000" pitchFamily="66" charset="-120"/>
                <a:ea typeface="DFPLiShuW7-B5" panose="03000700000000000000" pitchFamily="66" charset="-120"/>
                <a:sym typeface="Montserrat SemiBold"/>
              </a:rPr>
              <a:t>3</a:t>
            </a:r>
            <a:endParaRPr kumimoji="0" lang="zh-TW" altLang="en-US" sz="9600" b="1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DFPLiShuW7-B5" panose="03000700000000000000" pitchFamily="66" charset="-120"/>
              <a:ea typeface="DFPLiShuW7-B5" panose="03000700000000000000" pitchFamily="66" charset="-120"/>
              <a:sym typeface="Montserrat SemiBold"/>
            </a:endParaRPr>
          </a:p>
        </p:txBody>
      </p:sp>
      <p:sp>
        <p:nvSpPr>
          <p:cNvPr id="11" name="Google Shape;190;p2">
            <a:extLst>
              <a:ext uri="{FF2B5EF4-FFF2-40B4-BE49-F238E27FC236}">
                <a16:creationId xmlns:a16="http://schemas.microsoft.com/office/drawing/2014/main" id="{E391A748-542A-5391-BC7D-2F0B9C3C9735}"/>
              </a:ext>
            </a:extLst>
          </p:cNvPr>
          <p:cNvSpPr txBox="1">
            <a:spLocks/>
          </p:cNvSpPr>
          <p:nvPr/>
        </p:nvSpPr>
        <p:spPr>
          <a:xfrm>
            <a:off x="8133891" y="3250650"/>
            <a:ext cx="3207206" cy="52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ts val="2400"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9652B"/>
                </a:solidFill>
                <a:effectLst/>
                <a:uLnTx/>
                <a:uFillTx/>
                <a:latin typeface="DFPLiShuW7-B5" panose="03000700000000000000" pitchFamily="66" charset="-120"/>
                <a:ea typeface="DFPLiShuW7-B5" panose="03000700000000000000" pitchFamily="66" charset="-120"/>
                <a:sym typeface="Montserrat SemiBold"/>
              </a:rPr>
              <a:t>控鉀秘笈</a:t>
            </a:r>
            <a:r>
              <a:rPr lang="zh-TW" altLang="en-US" kern="0" dirty="0">
                <a:solidFill>
                  <a:srgbClr val="D9652B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全攻略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9652B"/>
                </a:solidFill>
                <a:effectLst/>
                <a:uLnTx/>
                <a:uFillTx/>
                <a:latin typeface="DFPLiShuW7-B5" panose="03000700000000000000" pitchFamily="66" charset="-120"/>
                <a:ea typeface="DFPLiShuW7-B5" panose="03000700000000000000" pitchFamily="66" charset="-120"/>
                <a:sym typeface="Montserrat SemiBold"/>
              </a:rPr>
              <a:t>！</a:t>
            </a:r>
          </a:p>
        </p:txBody>
      </p:sp>
      <p:sp>
        <p:nvSpPr>
          <p:cNvPr id="12" name="Google Shape;191;p2">
            <a:extLst>
              <a:ext uri="{FF2B5EF4-FFF2-40B4-BE49-F238E27FC236}">
                <a16:creationId xmlns:a16="http://schemas.microsoft.com/office/drawing/2014/main" id="{781650B7-80D3-FF33-9B56-D4B05A9F8E20}"/>
              </a:ext>
            </a:extLst>
          </p:cNvPr>
          <p:cNvSpPr txBox="1">
            <a:spLocks/>
          </p:cNvSpPr>
          <p:nvPr/>
        </p:nvSpPr>
        <p:spPr>
          <a:xfrm>
            <a:off x="8260713" y="3775522"/>
            <a:ext cx="3352526" cy="164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Char char="•"/>
              <a:tabLst/>
              <a:defRPr/>
            </a:pPr>
            <a:r>
              <a:rPr kumimoji="0" lang="zh-TW" altLang="en-US" b="1" i="0" u="none" strike="noStrike" kern="0" cap="none" spc="0" normalizeH="0" baseline="0" noProof="0" dirty="0">
                <a:ln>
                  <a:noFill/>
                </a:ln>
                <a:solidFill>
                  <a:srgbClr val="F9A149"/>
                </a:solidFill>
                <a:effectLst/>
                <a:uLnTx/>
                <a:uFillTx/>
                <a:latin typeface="DFPLiShuW5-B5" panose="03000500000000000000" pitchFamily="66" charset="-120"/>
                <a:ea typeface="DFPLiShuW5-B5" panose="03000500000000000000" pitchFamily="66" charset="-120"/>
                <a:sym typeface="Montserrat"/>
              </a:rPr>
              <a:t>腎友愛注意，不能鉀太多！</a:t>
            </a:r>
            <a:endParaRPr kumimoji="0" lang="en-US" altLang="zh-TW" b="1" i="0" u="none" strike="noStrike" kern="0" cap="none" spc="0" normalizeH="0" baseline="0" noProof="0" dirty="0">
              <a:ln>
                <a:noFill/>
              </a:ln>
              <a:solidFill>
                <a:srgbClr val="F9A149"/>
              </a:solidFill>
              <a:effectLst/>
              <a:uLnTx/>
              <a:uFillTx/>
              <a:latin typeface="DFPLiShuW5-B5" panose="03000500000000000000" pitchFamily="66" charset="-120"/>
              <a:ea typeface="DFPLiShuW5-B5" panose="03000500000000000000" pitchFamily="66" charset="-120"/>
              <a:sym typeface="Montserra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Char char="•"/>
              <a:tabLst/>
              <a:defRPr/>
            </a:pPr>
            <a:r>
              <a:rPr lang="zh-TW" altLang="en-US" b="1" kern="0" dirty="0">
                <a:solidFill>
                  <a:srgbClr val="F9A149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常見蔬果含鉀量大公開</a:t>
            </a:r>
            <a:endParaRPr kumimoji="0" lang="zh-TW" altLang="en-US" b="1" i="0" u="none" strike="noStrike" kern="0" cap="none" spc="0" normalizeH="0" baseline="0" noProof="0" dirty="0">
              <a:ln>
                <a:noFill/>
              </a:ln>
              <a:solidFill>
                <a:srgbClr val="F9A149"/>
              </a:solidFill>
              <a:effectLst/>
              <a:uLnTx/>
              <a:uFillTx/>
              <a:latin typeface="DFPLiShuW5-B5" panose="03000500000000000000" pitchFamily="66" charset="-120"/>
              <a:ea typeface="DFPLiShuW5-B5" panose="03000500000000000000" pitchFamily="66" charset="-120"/>
              <a:sym typeface="Montserrat"/>
            </a:endParaRPr>
          </a:p>
        </p:txBody>
      </p:sp>
      <p:sp>
        <p:nvSpPr>
          <p:cNvPr id="13" name="Google Shape;192;p2">
            <a:extLst>
              <a:ext uri="{FF2B5EF4-FFF2-40B4-BE49-F238E27FC236}">
                <a16:creationId xmlns:a16="http://schemas.microsoft.com/office/drawing/2014/main" id="{5A206EC0-1DAD-11C9-3B45-741326EE3057}"/>
              </a:ext>
            </a:extLst>
          </p:cNvPr>
          <p:cNvSpPr txBox="1">
            <a:spLocks/>
          </p:cNvSpPr>
          <p:nvPr/>
        </p:nvSpPr>
        <p:spPr>
          <a:xfrm>
            <a:off x="449943" y="653957"/>
            <a:ext cx="11292114" cy="551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600"/>
              <a:buFont typeface="Montserrat SemiBold"/>
              <a:buNone/>
              <a:defRPr sz="3600" b="0" i="0" u="none" strike="noStrike" cap="none">
                <a:solidFill>
                  <a:srgbClr val="6C4A3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3733"/>
              <a:buFont typeface="Microsoft JhengHei"/>
              <a:buNone/>
              <a:tabLst/>
              <a:defRPr/>
            </a:pPr>
            <a:r>
              <a:rPr lang="zh-TW" altLang="en-US" sz="3733" b="1" kern="0" dirty="0">
                <a:latin typeface="華康隸書體W7(P)" panose="03000700000000000000" pitchFamily="66" charset="-120"/>
                <a:ea typeface="華康隸書體W7(P)" panose="03000700000000000000" pitchFamily="66" charset="-120"/>
                <a:cs typeface="Microsoft JhengHei"/>
                <a:sym typeface="Microsoft JhengHei"/>
              </a:rPr>
              <a:t>健康無界鉀天下</a:t>
            </a:r>
            <a:endParaRPr kumimoji="0" lang="zh-TW" altLang="en-US" sz="3733" b="0" i="0" u="none" strike="noStrike" kern="0" cap="none" spc="0" normalizeH="0" baseline="0" noProof="0" dirty="0">
              <a:ln>
                <a:noFill/>
              </a:ln>
              <a:solidFill>
                <a:srgbClr val="6C4A37"/>
              </a:solidFill>
              <a:effectLst/>
              <a:uLnTx/>
              <a:uFillTx/>
              <a:latin typeface="華康隸書體W7(P)" panose="03000700000000000000" pitchFamily="66" charset="-120"/>
              <a:ea typeface="華康隸書體W7(P)" panose="03000700000000000000" pitchFamily="66" charset="-120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935751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EBC88FC-FE80-E631-5914-AA3A2048D94A}"/>
              </a:ext>
            </a:extLst>
          </p:cNvPr>
          <p:cNvSpPr/>
          <p:nvPr/>
        </p:nvSpPr>
        <p:spPr>
          <a:xfrm>
            <a:off x="1240418" y="3782174"/>
            <a:ext cx="4947022" cy="2122735"/>
          </a:xfrm>
          <a:prstGeom prst="roundRect">
            <a:avLst>
              <a:gd name="adj" fmla="val 50000"/>
            </a:avLst>
          </a:prstGeom>
          <a:solidFill>
            <a:srgbClr val="F3E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DFPLiShuW7-B5" panose="03000700000000000000" pitchFamily="66" charset="-120"/>
              <a:ea typeface="DFPLiShuW7-B5" panose="03000700000000000000" pitchFamily="66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B011EE3-5377-77FD-B252-47C6AA6EFE9E}"/>
              </a:ext>
            </a:extLst>
          </p:cNvPr>
          <p:cNvSpPr txBox="1"/>
          <p:nvPr/>
        </p:nvSpPr>
        <p:spPr>
          <a:xfrm>
            <a:off x="1466330" y="672070"/>
            <a:ext cx="6978361" cy="2910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200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69</a:t>
            </a:r>
            <a:r>
              <a:rPr lang="zh-TW" altLang="en-US" sz="3200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歲張奶奶有三高病史，</a:t>
            </a:r>
            <a:endParaRPr lang="en-US" altLang="zh-TW" sz="3200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200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腎臟功能也不甚理想，</a:t>
            </a:r>
            <a:endParaRPr lang="en-US" altLang="zh-TW" sz="3200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200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但她平時愛吃</a:t>
            </a:r>
            <a:r>
              <a:rPr lang="zh-TW" altLang="en-US" sz="3200" b="1" dirty="0">
                <a:solidFill>
                  <a:srgbClr val="FF0000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香蕉</a:t>
            </a:r>
            <a:r>
              <a:rPr lang="zh-TW" altLang="en-US" sz="3200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不忌口，</a:t>
            </a:r>
            <a:endParaRPr lang="en-US" altLang="zh-TW" sz="3200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7DA8C2A3-A752-12B3-DEFA-97906D153D09}"/>
              </a:ext>
            </a:extLst>
          </p:cNvPr>
          <p:cNvGrpSpPr/>
          <p:nvPr/>
        </p:nvGrpSpPr>
        <p:grpSpPr>
          <a:xfrm>
            <a:off x="2738166" y="3914211"/>
            <a:ext cx="3449274" cy="1995429"/>
            <a:chOff x="2654843" y="4127496"/>
            <a:chExt cx="3449274" cy="1995429"/>
          </a:xfrm>
        </p:grpSpPr>
        <p:pic>
          <p:nvPicPr>
            <p:cNvPr id="3" name="圖片 2" descr="一張含有 香蕉, 大焦, 菲律賓 Saba 香蕉, 水果 的圖片&#10;&#10;自動產生的描述">
              <a:extLst>
                <a:ext uri="{FF2B5EF4-FFF2-40B4-BE49-F238E27FC236}">
                  <a16:creationId xmlns:a16="http://schemas.microsoft.com/office/drawing/2014/main" id="{CD31110C-8179-4B88-FF37-BBFFF1745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4047"/>
            <a:stretch/>
          </p:blipFill>
          <p:spPr>
            <a:xfrm>
              <a:off x="2654843" y="4182172"/>
              <a:ext cx="1988649" cy="1497032"/>
            </a:xfrm>
            <a:prstGeom prst="rect">
              <a:avLst/>
            </a:prstGeom>
          </p:spPr>
        </p:pic>
        <p:pic>
          <p:nvPicPr>
            <p:cNvPr id="4" name="圖片 3" descr="一張含有 香蕉, 大焦, 菲律賓 Saba 香蕉, 水果 的圖片&#10;&#10;自動產生的描述">
              <a:extLst>
                <a:ext uri="{FF2B5EF4-FFF2-40B4-BE49-F238E27FC236}">
                  <a16:creationId xmlns:a16="http://schemas.microsoft.com/office/drawing/2014/main" id="{583F2CC8-A557-C0E6-267D-A9DE88520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4047"/>
            <a:stretch/>
          </p:blipFill>
          <p:spPr>
            <a:xfrm rot="20530528">
              <a:off x="2897854" y="4325487"/>
              <a:ext cx="1988649" cy="1497032"/>
            </a:xfrm>
            <a:prstGeom prst="rect">
              <a:avLst/>
            </a:prstGeom>
          </p:spPr>
        </p:pic>
        <p:pic>
          <p:nvPicPr>
            <p:cNvPr id="6" name="圖片 5" descr="一張含有 香蕉, 大焦, 菲律賓 Saba 香蕉, 水果 的圖片&#10;&#10;自動產生的描述">
              <a:extLst>
                <a:ext uri="{FF2B5EF4-FFF2-40B4-BE49-F238E27FC236}">
                  <a16:creationId xmlns:a16="http://schemas.microsoft.com/office/drawing/2014/main" id="{B02C55EB-5D62-7539-464D-8AD88A630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4047"/>
            <a:stretch/>
          </p:blipFill>
          <p:spPr>
            <a:xfrm rot="19902428">
              <a:off x="3097461" y="4438920"/>
              <a:ext cx="1988649" cy="1497032"/>
            </a:xfrm>
            <a:prstGeom prst="rect">
              <a:avLst/>
            </a:prstGeom>
          </p:spPr>
        </p:pic>
        <p:pic>
          <p:nvPicPr>
            <p:cNvPr id="7" name="圖片 6" descr="一張含有 香蕉, 大焦, 菲律賓 Saba 香蕉, 水果 的圖片&#10;&#10;自動產生的描述">
              <a:extLst>
                <a:ext uri="{FF2B5EF4-FFF2-40B4-BE49-F238E27FC236}">
                  <a16:creationId xmlns:a16="http://schemas.microsoft.com/office/drawing/2014/main" id="{0BE1C605-1FEE-7C16-D984-588FF1AF3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4047"/>
            <a:stretch/>
          </p:blipFill>
          <p:spPr>
            <a:xfrm>
              <a:off x="4115468" y="4414937"/>
              <a:ext cx="1988649" cy="1497032"/>
            </a:xfrm>
            <a:prstGeom prst="rect">
              <a:avLst/>
            </a:prstGeom>
          </p:spPr>
        </p:pic>
        <p:pic>
          <p:nvPicPr>
            <p:cNvPr id="8" name="圖片 7" descr="一張含有 香蕉, 大焦, 菲律賓 Saba 香蕉, 水果 的圖片&#10;&#10;自動產生的描述">
              <a:extLst>
                <a:ext uri="{FF2B5EF4-FFF2-40B4-BE49-F238E27FC236}">
                  <a16:creationId xmlns:a16="http://schemas.microsoft.com/office/drawing/2014/main" id="{B5B1C10B-5F33-6003-6856-4B22C04E5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4047"/>
            <a:stretch/>
          </p:blipFill>
          <p:spPr>
            <a:xfrm rot="19562874">
              <a:off x="4073572" y="4625893"/>
              <a:ext cx="1988649" cy="1497032"/>
            </a:xfrm>
            <a:prstGeom prst="rect">
              <a:avLst/>
            </a:prstGeom>
          </p:spPr>
        </p:pic>
        <p:pic>
          <p:nvPicPr>
            <p:cNvPr id="9" name="圖片 8" descr="一張含有 香蕉, 大焦, 菲律賓 Saba 香蕉, 水果 的圖片&#10;&#10;自動產生的描述">
              <a:extLst>
                <a:ext uri="{FF2B5EF4-FFF2-40B4-BE49-F238E27FC236}">
                  <a16:creationId xmlns:a16="http://schemas.microsoft.com/office/drawing/2014/main" id="{7CB6ACE1-5C47-B88A-915C-F6BC77EBF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4047"/>
            <a:stretch/>
          </p:blipFill>
          <p:spPr>
            <a:xfrm>
              <a:off x="3665119" y="4127496"/>
              <a:ext cx="1988649" cy="1497032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29704639-DB77-36AB-6931-0B41DF6C8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409" y="4208855"/>
            <a:ext cx="1512268" cy="13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19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7B011EE3-5377-77FD-B252-47C6AA6EFE9E}"/>
              </a:ext>
            </a:extLst>
          </p:cNvPr>
          <p:cNvSpPr txBox="1"/>
          <p:nvPr/>
        </p:nvSpPr>
        <p:spPr>
          <a:xfrm>
            <a:off x="5954449" y="669230"/>
            <a:ext cx="5368290" cy="444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直到最近因時常</a:t>
            </a:r>
            <a:endParaRPr lang="en-US" altLang="zh-TW" sz="3200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頭暈、全身無力及身體發麻</a:t>
            </a:r>
            <a:r>
              <a:rPr lang="zh-TW" altLang="en-US" sz="3200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，</a:t>
            </a:r>
            <a:endParaRPr lang="en-US" altLang="zh-TW" sz="3200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遂前往診所就診，</a:t>
            </a:r>
            <a:endParaRPr lang="en-US" altLang="zh-TW" sz="3200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每分鐘心跳竟僅剩</a:t>
            </a:r>
            <a:r>
              <a:rPr lang="en-US" altLang="zh-TW" sz="3200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25</a:t>
            </a:r>
            <a:r>
              <a:rPr lang="zh-TW" altLang="en-US" sz="3200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下，</a:t>
            </a:r>
            <a:endParaRPr lang="en-US" altLang="zh-TW" sz="3200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緊急轉診大醫院，</a:t>
            </a:r>
            <a:endParaRPr lang="en-US" altLang="zh-TW" sz="3200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抽血報告顯示，</a:t>
            </a:r>
            <a:endParaRPr lang="en-US" altLang="zh-TW" sz="3200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</p:txBody>
      </p:sp>
      <p:pic>
        <p:nvPicPr>
          <p:cNvPr id="6" name="圖片 5" descr="一張含有 卡通, 圖形, 創造力 的圖片&#10;&#10;自動產生的描述">
            <a:extLst>
              <a:ext uri="{FF2B5EF4-FFF2-40B4-BE49-F238E27FC236}">
                <a16:creationId xmlns:a16="http://schemas.microsoft.com/office/drawing/2014/main" id="{512A220B-D454-9264-E7BE-817587DF7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61" y="841171"/>
            <a:ext cx="4605709" cy="524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52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89211926-D69B-FC42-4E80-E9CD238F72BD}"/>
              </a:ext>
            </a:extLst>
          </p:cNvPr>
          <p:cNvSpPr txBox="1"/>
          <p:nvPr/>
        </p:nvSpPr>
        <p:spPr>
          <a:xfrm>
            <a:off x="1288733" y="834988"/>
            <a:ext cx="6097904" cy="5188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血液中鉀離子竟</a:t>
            </a:r>
            <a:endParaRPr lang="en-US" altLang="zh-TW" sz="3200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高達</a:t>
            </a:r>
            <a:r>
              <a:rPr lang="fr-FR" altLang="zh-TW" sz="3200" b="1" dirty="0">
                <a:solidFill>
                  <a:srgbClr val="FF0000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7.0 mmol/L</a:t>
            </a:r>
          </a:p>
          <a:p>
            <a:pPr>
              <a:lnSpc>
                <a:spcPct val="150000"/>
              </a:lnSpc>
            </a:pPr>
            <a:r>
              <a:rPr lang="en-US" altLang="zh-TW" sz="3200" b="1" dirty="0">
                <a:solidFill>
                  <a:srgbClr val="FF0000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正常值為</a:t>
            </a:r>
            <a:r>
              <a:rPr lang="en-US" altLang="zh-TW" sz="3200" b="1" dirty="0">
                <a:solidFill>
                  <a:srgbClr val="FF0000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3.5</a:t>
            </a:r>
            <a:r>
              <a:rPr lang="zh-TW" altLang="en-US" sz="3200" b="1" dirty="0">
                <a:solidFill>
                  <a:srgbClr val="FF0000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至</a:t>
            </a:r>
            <a:r>
              <a:rPr lang="en-US" altLang="zh-TW" sz="3200" b="1" dirty="0">
                <a:solidFill>
                  <a:srgbClr val="FF0000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5.0 mmol/L)</a:t>
            </a:r>
            <a:r>
              <a:rPr lang="zh-TW" altLang="en-US" sz="3200" b="1" dirty="0">
                <a:solidFill>
                  <a:srgbClr val="FF0000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，</a:t>
            </a:r>
            <a:endParaRPr lang="en-US" altLang="zh-TW" sz="3200" b="1" dirty="0">
              <a:solidFill>
                <a:srgbClr val="FF0000"/>
              </a:solidFill>
              <a:latin typeface="DFPLiShuW7-B5" panose="03000700000000000000" pitchFamily="66" charset="-120"/>
              <a:ea typeface="DFPLiShuW7-B5" panose="03000700000000000000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因而導致心律過緩，</a:t>
            </a:r>
            <a:endParaRPr lang="en-US" altLang="zh-TW" sz="3200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若未及時治療，恐有猝死風險，</a:t>
            </a:r>
            <a:endParaRPr lang="en-US" altLang="zh-TW" sz="3200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所幸經藥物治療後恢復健康，</a:t>
            </a:r>
            <a:endParaRPr lang="en-US" altLang="zh-TW" sz="3200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也提醒要注意飲食。</a:t>
            </a:r>
          </a:p>
        </p:txBody>
      </p:sp>
    </p:spTree>
    <p:extLst>
      <p:ext uri="{BB962C8B-B14F-4D97-AF65-F5344CB8AC3E}">
        <p14:creationId xmlns:p14="http://schemas.microsoft.com/office/powerpoint/2010/main" val="4245443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04;p30">
            <a:extLst>
              <a:ext uri="{FF2B5EF4-FFF2-40B4-BE49-F238E27FC236}">
                <a16:creationId xmlns:a16="http://schemas.microsoft.com/office/drawing/2014/main" id="{7EE49520-2FFF-8DBB-1061-87891EA02973}"/>
              </a:ext>
            </a:extLst>
          </p:cNvPr>
          <p:cNvSpPr txBox="1">
            <a:spLocks/>
          </p:cNvSpPr>
          <p:nvPr/>
        </p:nvSpPr>
        <p:spPr>
          <a:xfrm>
            <a:off x="895351" y="3097530"/>
            <a:ext cx="10854689" cy="13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15000"/>
              <a:buFont typeface="Arial"/>
              <a:buNone/>
              <a:defRPr sz="15000" b="1" i="0" u="none" strike="noStrike" cap="none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ts val="15000"/>
              <a:buFont typeface="Arial"/>
              <a:buNone/>
              <a:tabLst/>
              <a:defRPr/>
            </a:pPr>
            <a:r>
              <a:rPr lang="zh-TW" altLang="en-US" sz="6600" kern="0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為了避免成為下一個張奶奶</a:t>
            </a:r>
          </a:p>
        </p:txBody>
      </p:sp>
      <p:sp>
        <p:nvSpPr>
          <p:cNvPr id="8" name="Google Shape;603;p30">
            <a:extLst>
              <a:ext uri="{FF2B5EF4-FFF2-40B4-BE49-F238E27FC236}">
                <a16:creationId xmlns:a16="http://schemas.microsoft.com/office/drawing/2014/main" id="{F82B8651-6497-3872-A3B1-50ACC3E1C54F}"/>
              </a:ext>
            </a:extLst>
          </p:cNvPr>
          <p:cNvSpPr txBox="1">
            <a:spLocks/>
          </p:cNvSpPr>
          <p:nvPr/>
        </p:nvSpPr>
        <p:spPr>
          <a:xfrm>
            <a:off x="4122783" y="4737119"/>
            <a:ext cx="6447246" cy="112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4800"/>
              <a:buFont typeface="Montserrat SemiBold"/>
              <a:buNone/>
              <a:defRPr sz="4800" b="0" i="0" u="none" strike="noStrike" cap="none">
                <a:solidFill>
                  <a:srgbClr val="6C4A3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4800"/>
              <a:buFont typeface="Montserrat SemiBold"/>
              <a:buNone/>
              <a:tabLst/>
              <a:defRPr/>
            </a:pPr>
            <a:r>
              <a:rPr kumimoji="0" lang="zh-TW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6C4A37"/>
                </a:solidFill>
                <a:effectLst/>
                <a:uLnTx/>
                <a:uFillTx/>
                <a:latin typeface="DFPLiShuW7-B5" panose="03000700000000000000" pitchFamily="66" charset="-120"/>
                <a:ea typeface="DFPLiShuW7-B5" panose="03000700000000000000" pitchFamily="66" charset="-120"/>
                <a:sym typeface="Montserrat SemiBold"/>
              </a:rPr>
              <a:t>你準備好了嗎？</a:t>
            </a:r>
          </a:p>
        </p:txBody>
      </p:sp>
    </p:spTree>
    <p:extLst>
      <p:ext uri="{BB962C8B-B14F-4D97-AF65-F5344CB8AC3E}">
        <p14:creationId xmlns:p14="http://schemas.microsoft.com/office/powerpoint/2010/main" val="1755302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03;p30">
            <a:extLst>
              <a:ext uri="{FF2B5EF4-FFF2-40B4-BE49-F238E27FC236}">
                <a16:creationId xmlns:a16="http://schemas.microsoft.com/office/drawing/2014/main" id="{ADAA0874-DBA9-AF4B-6AFE-367408D5DD3B}"/>
              </a:ext>
            </a:extLst>
          </p:cNvPr>
          <p:cNvSpPr txBox="1">
            <a:spLocks/>
          </p:cNvSpPr>
          <p:nvPr/>
        </p:nvSpPr>
        <p:spPr>
          <a:xfrm>
            <a:off x="4488543" y="3079769"/>
            <a:ext cx="6447246" cy="112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4800"/>
              <a:buFont typeface="Montserrat SemiBold"/>
              <a:buNone/>
              <a:defRPr sz="4800" b="0" i="0" u="none" strike="noStrike" cap="none">
                <a:solidFill>
                  <a:srgbClr val="6C4A3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4A37"/>
              </a:buClr>
              <a:buSzPts val="4800"/>
              <a:buFont typeface="Montserrat SemiBold"/>
              <a:buNone/>
              <a:tabLst/>
              <a:defRPr/>
            </a:pPr>
            <a:r>
              <a:rPr kumimoji="0" lang="zh-TW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6C4A37"/>
                </a:solidFill>
                <a:effectLst/>
                <a:uLnTx/>
                <a:uFillTx/>
                <a:latin typeface="DFPLiShuW7-B5" panose="03000700000000000000" pitchFamily="66" charset="-120"/>
                <a:ea typeface="DFPLiShuW7-B5" panose="03000700000000000000" pitchFamily="66" charset="-120"/>
                <a:sym typeface="Montserrat SemiBold"/>
              </a:rPr>
              <a:t>機智小問答 </a:t>
            </a:r>
          </a:p>
        </p:txBody>
      </p:sp>
      <p:sp>
        <p:nvSpPr>
          <p:cNvPr id="5" name="Google Shape;604;p30">
            <a:extLst>
              <a:ext uri="{FF2B5EF4-FFF2-40B4-BE49-F238E27FC236}">
                <a16:creationId xmlns:a16="http://schemas.microsoft.com/office/drawing/2014/main" id="{5A3C0FB6-1F07-FD64-CE8C-C15171F01011}"/>
              </a:ext>
            </a:extLst>
          </p:cNvPr>
          <p:cNvSpPr txBox="1">
            <a:spLocks/>
          </p:cNvSpPr>
          <p:nvPr/>
        </p:nvSpPr>
        <p:spPr>
          <a:xfrm>
            <a:off x="3894182" y="465362"/>
            <a:ext cx="5036457" cy="2433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15000"/>
              <a:buFont typeface="Arial"/>
              <a:buNone/>
              <a:defRPr sz="15000" b="1" i="0" u="none" strike="noStrike" cap="none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ts val="15000"/>
              <a:buFont typeface="Arial"/>
              <a:buNone/>
              <a:tabLst/>
              <a:defRPr/>
            </a:pPr>
            <a:r>
              <a:rPr kumimoji="0" lang="fr-FR" altLang="zh-TW" sz="15000" b="1" i="0" u="none" strike="noStrike" kern="0" cap="none" spc="0" normalizeH="0" baseline="0" noProof="0" dirty="0">
                <a:ln>
                  <a:noFill/>
                </a:ln>
                <a:solidFill>
                  <a:srgbClr val="AF564F"/>
                </a:solidFill>
                <a:effectLst/>
                <a:uLnTx/>
                <a:uFillTx/>
                <a:latin typeface="DFPLiShuW7-B5" panose="03000700000000000000" pitchFamily="66" charset="-120"/>
                <a:ea typeface="DFPLiShuW7-B5" panose="03000700000000000000" pitchFamily="66" charset="-120"/>
                <a:sym typeface="Montserrat SemiBold"/>
              </a:rPr>
              <a:t>Q&amp;A</a:t>
            </a:r>
            <a:endParaRPr kumimoji="0" lang="fr-FR" sz="15000" b="1" i="0" u="none" strike="noStrike" kern="0" cap="none" spc="0" normalizeH="0" baseline="0" noProof="0" dirty="0">
              <a:ln>
                <a:noFill/>
              </a:ln>
              <a:solidFill>
                <a:srgbClr val="AF564F"/>
              </a:solidFill>
              <a:effectLst/>
              <a:uLnTx/>
              <a:uFillTx/>
              <a:latin typeface="DFPLiShuW7-B5" panose="03000700000000000000" pitchFamily="66" charset="-120"/>
              <a:ea typeface="DFPLiShuW7-B5" panose="03000700000000000000" pitchFamily="66" charset="-120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466615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1;p31">
            <a:extLst>
              <a:ext uri="{FF2B5EF4-FFF2-40B4-BE49-F238E27FC236}">
                <a16:creationId xmlns:a16="http://schemas.microsoft.com/office/drawing/2014/main" id="{3BBEFCC5-6D60-4F63-582A-43010D37E7DE}"/>
              </a:ext>
            </a:extLst>
          </p:cNvPr>
          <p:cNvSpPr txBox="1">
            <a:spLocks/>
          </p:cNvSpPr>
          <p:nvPr/>
        </p:nvSpPr>
        <p:spPr>
          <a:xfrm>
            <a:off x="612297" y="3139318"/>
            <a:ext cx="10929306" cy="579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24000" tIns="45700" rIns="720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BE8462"/>
              </a:buClr>
              <a:buSzPts val="3200"/>
              <a:buFont typeface="Arial" panose="020B0604020202020204" pitchFamily="34" charset="0"/>
              <a:buNone/>
            </a:pPr>
            <a:r>
              <a:rPr lang="zh-TW" altLang="en-US" sz="3200" b="1" dirty="0">
                <a:latin typeface="DFPLiShuW7-B5" panose="03000700000000000000" pitchFamily="66" charset="-120"/>
                <a:ea typeface="DFPLiShuW7-B5" panose="03000700000000000000" pitchFamily="66" charset="-120"/>
                <a:cs typeface="Microsoft JhengHei"/>
                <a:sym typeface="Microsoft JhengHei"/>
              </a:rPr>
              <a:t>下面哪種水果</a:t>
            </a:r>
            <a:r>
              <a:rPr lang="zh-TW" altLang="en-US" sz="3200" b="1" dirty="0">
                <a:solidFill>
                  <a:srgbClr val="C00000"/>
                </a:solidFill>
                <a:latin typeface="DFPLiShuW7-B5" panose="03000700000000000000" pitchFamily="66" charset="-120"/>
                <a:ea typeface="DFPLiShuW7-B5" panose="03000700000000000000" pitchFamily="66" charset="-120"/>
                <a:cs typeface="Microsoft JhengHei"/>
                <a:sym typeface="Microsoft JhengHei"/>
              </a:rPr>
              <a:t>不適合</a:t>
            </a:r>
            <a:r>
              <a:rPr lang="zh-TW" altLang="en-US" sz="3200" b="1" dirty="0">
                <a:latin typeface="DFPLiShuW7-B5" panose="03000700000000000000" pitchFamily="66" charset="-120"/>
                <a:ea typeface="DFPLiShuW7-B5" panose="03000700000000000000" pitchFamily="66" charset="-120"/>
                <a:cs typeface="Microsoft JhengHei"/>
                <a:sym typeface="Microsoft JhengHei"/>
              </a:rPr>
              <a:t>高血鉀患者食用？</a:t>
            </a:r>
            <a:endParaRPr lang="zh-TW" altLang="en-US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</p:txBody>
      </p:sp>
      <p:sp>
        <p:nvSpPr>
          <p:cNvPr id="5" name="Google Shape;612;p31">
            <a:extLst>
              <a:ext uri="{FF2B5EF4-FFF2-40B4-BE49-F238E27FC236}">
                <a16:creationId xmlns:a16="http://schemas.microsoft.com/office/drawing/2014/main" id="{2FBD5DFB-C457-A1AA-DC3F-B609342291B0}"/>
              </a:ext>
            </a:extLst>
          </p:cNvPr>
          <p:cNvSpPr txBox="1">
            <a:spLocks/>
          </p:cNvSpPr>
          <p:nvPr/>
        </p:nvSpPr>
        <p:spPr>
          <a:xfrm>
            <a:off x="612297" y="3762785"/>
            <a:ext cx="5474711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A. 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橘子</a:t>
            </a:r>
          </a:p>
        </p:txBody>
      </p:sp>
      <p:sp>
        <p:nvSpPr>
          <p:cNvPr id="6" name="Google Shape;613;p31">
            <a:extLst>
              <a:ext uri="{FF2B5EF4-FFF2-40B4-BE49-F238E27FC236}">
                <a16:creationId xmlns:a16="http://schemas.microsoft.com/office/drawing/2014/main" id="{8B764C62-6E89-DB48-CCCA-36C8A5FF60E9}"/>
              </a:ext>
            </a:extLst>
          </p:cNvPr>
          <p:cNvSpPr txBox="1">
            <a:spLocks/>
          </p:cNvSpPr>
          <p:nvPr/>
        </p:nvSpPr>
        <p:spPr>
          <a:xfrm>
            <a:off x="612298" y="4883967"/>
            <a:ext cx="5474711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C. 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山竹</a:t>
            </a:r>
            <a:endParaRPr lang="zh-TW" altLang="en-US" sz="2000" dirty="0">
              <a:latin typeface="DFPLiShuW5-B5" panose="03000500000000000000" pitchFamily="66" charset="-120"/>
              <a:ea typeface="DFPLiShuW5-B5" panose="03000500000000000000" pitchFamily="66" charset="-120"/>
              <a:cs typeface="Microsoft JhengHei"/>
              <a:sym typeface="Microsoft JhengHei"/>
            </a:endParaRPr>
          </a:p>
        </p:txBody>
      </p:sp>
      <p:sp>
        <p:nvSpPr>
          <p:cNvPr id="7" name="Google Shape;614;p31">
            <a:extLst>
              <a:ext uri="{FF2B5EF4-FFF2-40B4-BE49-F238E27FC236}">
                <a16:creationId xmlns:a16="http://schemas.microsoft.com/office/drawing/2014/main" id="{16E86358-83ED-8631-4F93-68743FACEF32}"/>
              </a:ext>
            </a:extLst>
          </p:cNvPr>
          <p:cNvSpPr txBox="1">
            <a:spLocks/>
          </p:cNvSpPr>
          <p:nvPr/>
        </p:nvSpPr>
        <p:spPr>
          <a:xfrm>
            <a:off x="6104995" y="3762785"/>
            <a:ext cx="5448400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  <a:cs typeface="Microsoft JhengHei"/>
                <a:sym typeface="Microsoft JhengHei"/>
              </a:rPr>
              <a:t>B. 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  <a:cs typeface="Microsoft JhengHei"/>
                <a:sym typeface="Microsoft JhengHei"/>
              </a:rPr>
              <a:t>香蕉</a:t>
            </a:r>
            <a:endParaRPr lang="zh-TW" altLang="en-US" sz="3600" dirty="0">
              <a:latin typeface="DFPLiShuW5-B5" panose="03000500000000000000" pitchFamily="66" charset="-120"/>
              <a:ea typeface="DFPLiShuW5-B5" panose="03000500000000000000" pitchFamily="66" charset="-120"/>
            </a:endParaRPr>
          </a:p>
        </p:txBody>
      </p:sp>
      <p:sp>
        <p:nvSpPr>
          <p:cNvPr id="8" name="Google Shape;615;p31">
            <a:extLst>
              <a:ext uri="{FF2B5EF4-FFF2-40B4-BE49-F238E27FC236}">
                <a16:creationId xmlns:a16="http://schemas.microsoft.com/office/drawing/2014/main" id="{6CB315A7-0056-3635-202D-07A8CAFB87D2}"/>
              </a:ext>
            </a:extLst>
          </p:cNvPr>
          <p:cNvSpPr txBox="1">
            <a:spLocks/>
          </p:cNvSpPr>
          <p:nvPr/>
        </p:nvSpPr>
        <p:spPr>
          <a:xfrm>
            <a:off x="6104993" y="4883967"/>
            <a:ext cx="5448401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D. 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蓮霧</a:t>
            </a:r>
            <a:endParaRPr lang="zh-TW" altLang="en-US" sz="2000" dirty="0">
              <a:latin typeface="DFPLiShuW5-B5" panose="03000500000000000000" pitchFamily="66" charset="-120"/>
              <a:ea typeface="DFPLiShuW5-B5" panose="03000500000000000000" pitchFamily="66" charset="-120"/>
              <a:cs typeface="Microsoft JhengHei"/>
              <a:sym typeface="Microsoft JhengHei"/>
            </a:endParaRPr>
          </a:p>
        </p:txBody>
      </p:sp>
      <p:sp>
        <p:nvSpPr>
          <p:cNvPr id="9" name="Google Shape;616;p31">
            <a:extLst>
              <a:ext uri="{FF2B5EF4-FFF2-40B4-BE49-F238E27FC236}">
                <a16:creationId xmlns:a16="http://schemas.microsoft.com/office/drawing/2014/main" id="{7534C35B-25C3-5FF3-E149-881AB4AFA30D}"/>
              </a:ext>
            </a:extLst>
          </p:cNvPr>
          <p:cNvSpPr txBox="1">
            <a:spLocks/>
          </p:cNvSpPr>
          <p:nvPr/>
        </p:nvSpPr>
        <p:spPr>
          <a:xfrm>
            <a:off x="612297" y="2556897"/>
            <a:ext cx="1412110" cy="53831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>
            <a:solidFill>
              <a:srgbClr val="BE846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6800" tIns="46800" rIns="468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400"/>
              <a:buFont typeface="Arial" panose="020B0604020202020204" pitchFamily="34" charset="0"/>
              <a:buNone/>
            </a:pPr>
            <a:r>
              <a:rPr lang="fr-FR" altLang="zh-TW">
                <a:latin typeface="DFPLiShuW7-B5" panose="03000700000000000000" pitchFamily="66" charset="-120"/>
                <a:ea typeface="DFPLiShuW7-B5" panose="03000700000000000000" pitchFamily="66" charset="-120"/>
              </a:rPr>
              <a:t>Q1</a:t>
            </a:r>
            <a:endParaRPr lang="fr-FR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4481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11;p31">
            <a:extLst>
              <a:ext uri="{FF2B5EF4-FFF2-40B4-BE49-F238E27FC236}">
                <a16:creationId xmlns:a16="http://schemas.microsoft.com/office/drawing/2014/main" id="{C00E02BA-77CB-4F7F-16F7-56D1AC04009D}"/>
              </a:ext>
            </a:extLst>
          </p:cNvPr>
          <p:cNvSpPr txBox="1">
            <a:spLocks/>
          </p:cNvSpPr>
          <p:nvPr/>
        </p:nvSpPr>
        <p:spPr>
          <a:xfrm>
            <a:off x="612297" y="3139318"/>
            <a:ext cx="10929306" cy="579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24000" tIns="45700" rIns="720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BE8462"/>
              </a:buClr>
              <a:buSzPts val="3200"/>
              <a:buFont typeface="Arial" panose="020B0604020202020204" pitchFamily="34" charset="0"/>
              <a:buNone/>
            </a:pPr>
            <a:r>
              <a:rPr lang="zh-TW" altLang="en-US" sz="3200" b="1" dirty="0">
                <a:latin typeface="DFPLiShuW7-B5" panose="03000700000000000000" pitchFamily="66" charset="-120"/>
                <a:ea typeface="DFPLiShuW7-B5" panose="03000700000000000000" pitchFamily="66" charset="-120"/>
                <a:cs typeface="Microsoft JhengHei"/>
                <a:sym typeface="Microsoft JhengHei"/>
              </a:rPr>
              <a:t>下面哪種水果</a:t>
            </a:r>
            <a:r>
              <a:rPr lang="zh-TW" altLang="en-US" sz="3200" b="1" dirty="0">
                <a:solidFill>
                  <a:srgbClr val="C00000"/>
                </a:solidFill>
                <a:latin typeface="DFPLiShuW7-B5" panose="03000700000000000000" pitchFamily="66" charset="-120"/>
                <a:ea typeface="DFPLiShuW7-B5" panose="03000700000000000000" pitchFamily="66" charset="-120"/>
                <a:cs typeface="Microsoft JhengHei"/>
                <a:sym typeface="Microsoft JhengHei"/>
              </a:rPr>
              <a:t>不適合</a:t>
            </a:r>
            <a:r>
              <a:rPr lang="zh-TW" altLang="en-US" sz="3200" b="1" dirty="0">
                <a:latin typeface="DFPLiShuW7-B5" panose="03000700000000000000" pitchFamily="66" charset="-120"/>
                <a:ea typeface="DFPLiShuW7-B5" panose="03000700000000000000" pitchFamily="66" charset="-120"/>
                <a:cs typeface="Microsoft JhengHei"/>
                <a:sym typeface="Microsoft JhengHei"/>
              </a:rPr>
              <a:t>高血鉀患者食用？</a:t>
            </a:r>
            <a:endParaRPr lang="zh-TW" altLang="en-US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</p:txBody>
      </p:sp>
      <p:sp>
        <p:nvSpPr>
          <p:cNvPr id="8" name="Google Shape;612;p31">
            <a:extLst>
              <a:ext uri="{FF2B5EF4-FFF2-40B4-BE49-F238E27FC236}">
                <a16:creationId xmlns:a16="http://schemas.microsoft.com/office/drawing/2014/main" id="{BFE89861-75D1-D01F-C9B8-A45D6927D1EC}"/>
              </a:ext>
            </a:extLst>
          </p:cNvPr>
          <p:cNvSpPr txBox="1">
            <a:spLocks/>
          </p:cNvSpPr>
          <p:nvPr/>
        </p:nvSpPr>
        <p:spPr>
          <a:xfrm>
            <a:off x="612297" y="3762785"/>
            <a:ext cx="5474711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A. 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橘子</a:t>
            </a:r>
          </a:p>
        </p:txBody>
      </p:sp>
      <p:sp>
        <p:nvSpPr>
          <p:cNvPr id="9" name="Google Shape;613;p31">
            <a:extLst>
              <a:ext uri="{FF2B5EF4-FFF2-40B4-BE49-F238E27FC236}">
                <a16:creationId xmlns:a16="http://schemas.microsoft.com/office/drawing/2014/main" id="{A35CB9AE-D51A-BCE5-6390-FEA058359100}"/>
              </a:ext>
            </a:extLst>
          </p:cNvPr>
          <p:cNvSpPr txBox="1">
            <a:spLocks/>
          </p:cNvSpPr>
          <p:nvPr/>
        </p:nvSpPr>
        <p:spPr>
          <a:xfrm>
            <a:off x="612298" y="4883967"/>
            <a:ext cx="5474711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C. 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山竹</a:t>
            </a:r>
            <a:endParaRPr lang="zh-TW" altLang="en-US" sz="2000" dirty="0">
              <a:latin typeface="DFPLiShuW5-B5" panose="03000500000000000000" pitchFamily="66" charset="-120"/>
              <a:ea typeface="DFPLiShuW5-B5" panose="03000500000000000000" pitchFamily="66" charset="-120"/>
              <a:cs typeface="Microsoft JhengHei"/>
              <a:sym typeface="Microsoft JhengHei"/>
            </a:endParaRPr>
          </a:p>
        </p:txBody>
      </p:sp>
      <p:sp>
        <p:nvSpPr>
          <p:cNvPr id="10" name="Google Shape;614;p31">
            <a:extLst>
              <a:ext uri="{FF2B5EF4-FFF2-40B4-BE49-F238E27FC236}">
                <a16:creationId xmlns:a16="http://schemas.microsoft.com/office/drawing/2014/main" id="{126ACD36-73EE-EAA5-EC2F-4A756133F422}"/>
              </a:ext>
            </a:extLst>
          </p:cNvPr>
          <p:cNvSpPr txBox="1">
            <a:spLocks/>
          </p:cNvSpPr>
          <p:nvPr/>
        </p:nvSpPr>
        <p:spPr>
          <a:xfrm>
            <a:off x="6104995" y="3762785"/>
            <a:ext cx="5448400" cy="1095108"/>
          </a:xfrm>
          <a:prstGeom prst="rect">
            <a:avLst/>
          </a:prstGeom>
          <a:solidFill>
            <a:srgbClr val="C00000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solidFill>
                  <a:schemeClr val="bg1"/>
                </a:solidFill>
                <a:latin typeface="DFPLiShuW5-B5" panose="03000500000000000000" pitchFamily="66" charset="-120"/>
                <a:ea typeface="DFPLiShuW5-B5" panose="03000500000000000000" pitchFamily="66" charset="-120"/>
                <a:cs typeface="Microsoft JhengHei"/>
                <a:sym typeface="Microsoft JhengHei"/>
              </a:rPr>
              <a:t>B. </a:t>
            </a:r>
            <a:r>
              <a:rPr lang="zh-TW" altLang="en-US" dirty="0">
                <a:solidFill>
                  <a:schemeClr val="bg1"/>
                </a:solidFill>
                <a:latin typeface="DFPLiShuW5-B5" panose="03000500000000000000" pitchFamily="66" charset="-120"/>
                <a:ea typeface="DFPLiShuW5-B5" panose="03000500000000000000" pitchFamily="66" charset="-120"/>
                <a:cs typeface="Microsoft JhengHei"/>
                <a:sym typeface="Microsoft JhengHei"/>
              </a:rPr>
              <a:t>香蕉</a:t>
            </a:r>
            <a:endParaRPr lang="zh-TW" altLang="en-US" sz="3600" dirty="0">
              <a:solidFill>
                <a:schemeClr val="bg1"/>
              </a:solidFill>
              <a:latin typeface="DFPLiShuW5-B5" panose="03000500000000000000" pitchFamily="66" charset="-120"/>
              <a:ea typeface="DFPLiShuW5-B5" panose="03000500000000000000" pitchFamily="66" charset="-120"/>
            </a:endParaRPr>
          </a:p>
        </p:txBody>
      </p:sp>
      <p:sp>
        <p:nvSpPr>
          <p:cNvPr id="11" name="Google Shape;615;p31">
            <a:extLst>
              <a:ext uri="{FF2B5EF4-FFF2-40B4-BE49-F238E27FC236}">
                <a16:creationId xmlns:a16="http://schemas.microsoft.com/office/drawing/2014/main" id="{0EE0F1EC-9EAF-B43D-5104-049D689E1CC8}"/>
              </a:ext>
            </a:extLst>
          </p:cNvPr>
          <p:cNvSpPr txBox="1">
            <a:spLocks/>
          </p:cNvSpPr>
          <p:nvPr/>
        </p:nvSpPr>
        <p:spPr>
          <a:xfrm>
            <a:off x="6104993" y="4883967"/>
            <a:ext cx="5448401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D. 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蓮霧</a:t>
            </a:r>
            <a:endParaRPr lang="zh-TW" altLang="en-US" sz="2000" dirty="0">
              <a:latin typeface="DFPLiShuW5-B5" panose="03000500000000000000" pitchFamily="66" charset="-120"/>
              <a:ea typeface="DFPLiShuW5-B5" panose="03000500000000000000" pitchFamily="66" charset="-120"/>
              <a:cs typeface="Microsoft JhengHei"/>
              <a:sym typeface="Microsoft JhengHei"/>
            </a:endParaRPr>
          </a:p>
        </p:txBody>
      </p:sp>
      <p:sp>
        <p:nvSpPr>
          <p:cNvPr id="12" name="Google Shape;616;p31">
            <a:extLst>
              <a:ext uri="{FF2B5EF4-FFF2-40B4-BE49-F238E27FC236}">
                <a16:creationId xmlns:a16="http://schemas.microsoft.com/office/drawing/2014/main" id="{C49450D0-A912-F8D0-9C21-04DDCB4B487F}"/>
              </a:ext>
            </a:extLst>
          </p:cNvPr>
          <p:cNvSpPr txBox="1">
            <a:spLocks/>
          </p:cNvSpPr>
          <p:nvPr/>
        </p:nvSpPr>
        <p:spPr>
          <a:xfrm>
            <a:off x="612297" y="2556897"/>
            <a:ext cx="1412110" cy="53831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>
            <a:solidFill>
              <a:srgbClr val="BE846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6800" tIns="46800" rIns="468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400"/>
              <a:buFont typeface="Arial" panose="020B0604020202020204" pitchFamily="34" charset="0"/>
              <a:buNone/>
            </a:pPr>
            <a:r>
              <a:rPr lang="fr-FR" altLang="zh-TW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Q1</a:t>
            </a:r>
            <a:endParaRPr lang="fr-FR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0781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12;p31">
            <a:extLst>
              <a:ext uri="{FF2B5EF4-FFF2-40B4-BE49-F238E27FC236}">
                <a16:creationId xmlns:a16="http://schemas.microsoft.com/office/drawing/2014/main" id="{09BC27B4-2106-D3EF-CAD0-4084696205A4}"/>
              </a:ext>
            </a:extLst>
          </p:cNvPr>
          <p:cNvSpPr txBox="1">
            <a:spLocks/>
          </p:cNvSpPr>
          <p:nvPr/>
        </p:nvSpPr>
        <p:spPr>
          <a:xfrm>
            <a:off x="612297" y="3762785"/>
            <a:ext cx="5474711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A.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心跳停止</a:t>
            </a:r>
          </a:p>
        </p:txBody>
      </p:sp>
      <p:sp>
        <p:nvSpPr>
          <p:cNvPr id="4" name="Google Shape;613;p31">
            <a:extLst>
              <a:ext uri="{FF2B5EF4-FFF2-40B4-BE49-F238E27FC236}">
                <a16:creationId xmlns:a16="http://schemas.microsoft.com/office/drawing/2014/main" id="{7FC4B34A-550A-3621-E04D-FB337BDC1423}"/>
              </a:ext>
            </a:extLst>
          </p:cNvPr>
          <p:cNvSpPr txBox="1">
            <a:spLocks/>
          </p:cNvSpPr>
          <p:nvPr/>
        </p:nvSpPr>
        <p:spPr>
          <a:xfrm>
            <a:off x="612298" y="4883967"/>
            <a:ext cx="5474711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C. 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手腳發麻</a:t>
            </a:r>
            <a:endParaRPr lang="zh-TW" altLang="en-US" sz="2000" dirty="0">
              <a:latin typeface="DFPLiShuW5-B5" panose="03000500000000000000" pitchFamily="66" charset="-120"/>
              <a:ea typeface="DFPLiShuW5-B5" panose="03000500000000000000" pitchFamily="66" charset="-120"/>
              <a:cs typeface="Microsoft JhengHei"/>
              <a:sym typeface="Microsoft JhengHei"/>
            </a:endParaRPr>
          </a:p>
        </p:txBody>
      </p:sp>
      <p:sp>
        <p:nvSpPr>
          <p:cNvPr id="5" name="Google Shape;614;p31">
            <a:extLst>
              <a:ext uri="{FF2B5EF4-FFF2-40B4-BE49-F238E27FC236}">
                <a16:creationId xmlns:a16="http://schemas.microsoft.com/office/drawing/2014/main" id="{71E7431E-DD22-2320-49FA-14225A962280}"/>
              </a:ext>
            </a:extLst>
          </p:cNvPr>
          <p:cNvSpPr txBox="1">
            <a:spLocks/>
          </p:cNvSpPr>
          <p:nvPr/>
        </p:nvSpPr>
        <p:spPr>
          <a:xfrm>
            <a:off x="6104995" y="3762785"/>
            <a:ext cx="5448400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  <a:cs typeface="Microsoft JhengHei"/>
                <a:sym typeface="Microsoft JhengHei"/>
              </a:rPr>
              <a:t>B. 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  <a:cs typeface="Microsoft JhengHei"/>
                <a:sym typeface="Microsoft JhengHei"/>
              </a:rPr>
              <a:t>全身無力</a:t>
            </a:r>
            <a:endParaRPr lang="zh-TW" altLang="en-US" sz="3600" dirty="0">
              <a:latin typeface="DFPLiShuW5-B5" panose="03000500000000000000" pitchFamily="66" charset="-120"/>
              <a:ea typeface="DFPLiShuW5-B5" panose="03000500000000000000" pitchFamily="66" charset="-120"/>
            </a:endParaRPr>
          </a:p>
        </p:txBody>
      </p:sp>
      <p:sp>
        <p:nvSpPr>
          <p:cNvPr id="6" name="Google Shape;615;p31">
            <a:extLst>
              <a:ext uri="{FF2B5EF4-FFF2-40B4-BE49-F238E27FC236}">
                <a16:creationId xmlns:a16="http://schemas.microsoft.com/office/drawing/2014/main" id="{AD7337E5-BB11-9EA1-000A-A5DD6A4BD611}"/>
              </a:ext>
            </a:extLst>
          </p:cNvPr>
          <p:cNvSpPr txBox="1">
            <a:spLocks/>
          </p:cNvSpPr>
          <p:nvPr/>
        </p:nvSpPr>
        <p:spPr>
          <a:xfrm>
            <a:off x="6104993" y="4883967"/>
            <a:ext cx="5448401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D. 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以上皆是</a:t>
            </a:r>
            <a:endParaRPr lang="zh-TW" altLang="en-US" sz="2000" dirty="0">
              <a:latin typeface="DFPLiShuW5-B5" panose="03000500000000000000" pitchFamily="66" charset="-120"/>
              <a:ea typeface="DFPLiShuW5-B5" panose="03000500000000000000" pitchFamily="66" charset="-120"/>
              <a:cs typeface="Microsoft JhengHei"/>
              <a:sym typeface="Microsoft JhengHei"/>
            </a:endParaRPr>
          </a:p>
        </p:txBody>
      </p:sp>
      <p:sp>
        <p:nvSpPr>
          <p:cNvPr id="7" name="Google Shape;616;p31">
            <a:extLst>
              <a:ext uri="{FF2B5EF4-FFF2-40B4-BE49-F238E27FC236}">
                <a16:creationId xmlns:a16="http://schemas.microsoft.com/office/drawing/2014/main" id="{E5CC89E8-D525-30D4-750B-F580799286BE}"/>
              </a:ext>
            </a:extLst>
          </p:cNvPr>
          <p:cNvSpPr txBox="1">
            <a:spLocks/>
          </p:cNvSpPr>
          <p:nvPr/>
        </p:nvSpPr>
        <p:spPr>
          <a:xfrm>
            <a:off x="612297" y="2556897"/>
            <a:ext cx="1412110" cy="53831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>
            <a:solidFill>
              <a:srgbClr val="BE846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6800" tIns="46800" rIns="468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400"/>
              <a:buFont typeface="Arial" panose="020B0604020202020204" pitchFamily="34" charset="0"/>
              <a:buNone/>
            </a:pPr>
            <a:r>
              <a:rPr lang="fr-FR" altLang="zh-TW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Q2</a:t>
            </a:r>
            <a:endParaRPr lang="fr-FR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</p:txBody>
      </p:sp>
      <p:sp>
        <p:nvSpPr>
          <p:cNvPr id="8" name="Google Shape;611;p31">
            <a:extLst>
              <a:ext uri="{FF2B5EF4-FFF2-40B4-BE49-F238E27FC236}">
                <a16:creationId xmlns:a16="http://schemas.microsoft.com/office/drawing/2014/main" id="{6F3BCFD4-5525-8C71-CA2A-F9CE6BF353D4}"/>
              </a:ext>
            </a:extLst>
          </p:cNvPr>
          <p:cNvSpPr txBox="1">
            <a:spLocks/>
          </p:cNvSpPr>
          <p:nvPr/>
        </p:nvSpPr>
        <p:spPr>
          <a:xfrm>
            <a:off x="612297" y="3139318"/>
            <a:ext cx="10929306" cy="579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24000" tIns="45700" rIns="720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BE8462"/>
              </a:buClr>
              <a:buSzPts val="3200"/>
              <a:buFont typeface="Arial" panose="020B0604020202020204" pitchFamily="34" charset="0"/>
              <a:buNone/>
            </a:pPr>
            <a:r>
              <a:rPr lang="zh-TW" altLang="en-US" sz="3200" b="1" dirty="0">
                <a:latin typeface="DFPLiShuW7-B5" panose="03000700000000000000" pitchFamily="66" charset="-120"/>
                <a:ea typeface="DFPLiShuW7-B5" panose="03000700000000000000" pitchFamily="66" charset="-120"/>
                <a:cs typeface="Microsoft JhengHei"/>
                <a:sym typeface="Microsoft JhengHei"/>
              </a:rPr>
              <a:t>下面何者</a:t>
            </a:r>
            <a:r>
              <a:rPr lang="zh-TW" altLang="en-US" sz="3200" b="1" dirty="0">
                <a:solidFill>
                  <a:srgbClr val="C00000"/>
                </a:solidFill>
                <a:latin typeface="DFPLiShuW7-B5" panose="03000700000000000000" pitchFamily="66" charset="-120"/>
                <a:ea typeface="DFPLiShuW7-B5" panose="03000700000000000000" pitchFamily="66" charset="-120"/>
                <a:cs typeface="Microsoft JhengHei"/>
                <a:sym typeface="Microsoft JhengHei"/>
              </a:rPr>
              <a:t>是</a:t>
            </a:r>
            <a:r>
              <a:rPr lang="zh-TW" altLang="en-US" sz="3200" b="1" dirty="0">
                <a:latin typeface="DFPLiShuW7-B5" panose="03000700000000000000" pitchFamily="66" charset="-120"/>
                <a:ea typeface="DFPLiShuW7-B5" panose="03000700000000000000" pitchFamily="66" charset="-120"/>
                <a:cs typeface="Microsoft JhengHei"/>
                <a:sym typeface="Microsoft JhengHei"/>
              </a:rPr>
              <a:t>患有高血鉀會出現的症狀？</a:t>
            </a:r>
          </a:p>
        </p:txBody>
      </p:sp>
    </p:spTree>
    <p:extLst>
      <p:ext uri="{BB962C8B-B14F-4D97-AF65-F5344CB8AC3E}">
        <p14:creationId xmlns:p14="http://schemas.microsoft.com/office/powerpoint/2010/main" val="3068475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16;p31">
            <a:extLst>
              <a:ext uri="{FF2B5EF4-FFF2-40B4-BE49-F238E27FC236}">
                <a16:creationId xmlns:a16="http://schemas.microsoft.com/office/drawing/2014/main" id="{B759B8A2-9DE6-DEA1-5646-27DFA397E429}"/>
              </a:ext>
            </a:extLst>
          </p:cNvPr>
          <p:cNvSpPr txBox="1">
            <a:spLocks/>
          </p:cNvSpPr>
          <p:nvPr/>
        </p:nvSpPr>
        <p:spPr>
          <a:xfrm>
            <a:off x="612297" y="2556898"/>
            <a:ext cx="1412110" cy="53831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>
            <a:solidFill>
              <a:srgbClr val="BE846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6800" tIns="46800" rIns="468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400"/>
              <a:buFont typeface="Arial" panose="020B0604020202020204" pitchFamily="34" charset="0"/>
              <a:buNone/>
            </a:pPr>
            <a:r>
              <a:rPr lang="fr-FR" altLang="zh-TW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Q2</a:t>
            </a:r>
            <a:endParaRPr lang="fr-FR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</p:txBody>
      </p:sp>
      <p:sp>
        <p:nvSpPr>
          <p:cNvPr id="8" name="Google Shape;611;p31">
            <a:extLst>
              <a:ext uri="{FF2B5EF4-FFF2-40B4-BE49-F238E27FC236}">
                <a16:creationId xmlns:a16="http://schemas.microsoft.com/office/drawing/2014/main" id="{2A795452-583C-836A-6265-4E5D2D075358}"/>
              </a:ext>
            </a:extLst>
          </p:cNvPr>
          <p:cNvSpPr txBox="1">
            <a:spLocks/>
          </p:cNvSpPr>
          <p:nvPr/>
        </p:nvSpPr>
        <p:spPr>
          <a:xfrm>
            <a:off x="612297" y="3139318"/>
            <a:ext cx="10929306" cy="579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24000" tIns="45700" rIns="720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BE8462"/>
              </a:buClr>
              <a:buSzPts val="3200"/>
              <a:buFont typeface="Arial" panose="020B0604020202020204" pitchFamily="34" charset="0"/>
              <a:buNone/>
            </a:pPr>
            <a:r>
              <a:rPr lang="zh-TW" altLang="en-US" sz="3200" b="1" dirty="0">
                <a:latin typeface="DFPLiShuW7-B5" panose="03000700000000000000" pitchFamily="66" charset="-120"/>
                <a:ea typeface="DFPLiShuW7-B5" panose="03000700000000000000" pitchFamily="66" charset="-120"/>
                <a:cs typeface="Microsoft JhengHei"/>
                <a:sym typeface="Microsoft JhengHei"/>
              </a:rPr>
              <a:t>下面何者</a:t>
            </a:r>
            <a:r>
              <a:rPr lang="zh-TW" altLang="en-US" sz="3200" b="1" dirty="0">
                <a:solidFill>
                  <a:srgbClr val="C00000"/>
                </a:solidFill>
                <a:latin typeface="DFPLiShuW7-B5" panose="03000700000000000000" pitchFamily="66" charset="-120"/>
                <a:ea typeface="DFPLiShuW7-B5" panose="03000700000000000000" pitchFamily="66" charset="-120"/>
                <a:cs typeface="Microsoft JhengHei"/>
                <a:sym typeface="Microsoft JhengHei"/>
              </a:rPr>
              <a:t>是</a:t>
            </a:r>
            <a:r>
              <a:rPr lang="zh-TW" altLang="en-US" sz="3200" b="1" dirty="0">
                <a:latin typeface="DFPLiShuW7-B5" panose="03000700000000000000" pitchFamily="66" charset="-120"/>
                <a:ea typeface="DFPLiShuW7-B5" panose="03000700000000000000" pitchFamily="66" charset="-120"/>
                <a:cs typeface="Microsoft JhengHei"/>
                <a:sym typeface="Microsoft JhengHei"/>
              </a:rPr>
              <a:t>患有高血鉀會出現的症狀？</a:t>
            </a:r>
          </a:p>
        </p:txBody>
      </p:sp>
      <p:sp>
        <p:nvSpPr>
          <p:cNvPr id="9" name="Google Shape;612;p31">
            <a:extLst>
              <a:ext uri="{FF2B5EF4-FFF2-40B4-BE49-F238E27FC236}">
                <a16:creationId xmlns:a16="http://schemas.microsoft.com/office/drawing/2014/main" id="{1FA4B865-7C4B-2F53-8D0F-B504A83885C7}"/>
              </a:ext>
            </a:extLst>
          </p:cNvPr>
          <p:cNvSpPr txBox="1">
            <a:spLocks/>
          </p:cNvSpPr>
          <p:nvPr/>
        </p:nvSpPr>
        <p:spPr>
          <a:xfrm>
            <a:off x="612297" y="3762785"/>
            <a:ext cx="5474711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A.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心跳停止</a:t>
            </a:r>
          </a:p>
        </p:txBody>
      </p:sp>
      <p:sp>
        <p:nvSpPr>
          <p:cNvPr id="10" name="Google Shape;613;p31">
            <a:extLst>
              <a:ext uri="{FF2B5EF4-FFF2-40B4-BE49-F238E27FC236}">
                <a16:creationId xmlns:a16="http://schemas.microsoft.com/office/drawing/2014/main" id="{02C76A06-2DC2-7AC7-781E-B7D8A323DD3C}"/>
              </a:ext>
            </a:extLst>
          </p:cNvPr>
          <p:cNvSpPr txBox="1">
            <a:spLocks/>
          </p:cNvSpPr>
          <p:nvPr/>
        </p:nvSpPr>
        <p:spPr>
          <a:xfrm>
            <a:off x="612298" y="4883967"/>
            <a:ext cx="5474711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C. 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手腳發麻</a:t>
            </a:r>
            <a:endParaRPr lang="zh-TW" altLang="en-US" sz="2000" dirty="0">
              <a:latin typeface="DFPLiShuW5-B5" panose="03000500000000000000" pitchFamily="66" charset="-120"/>
              <a:ea typeface="DFPLiShuW5-B5" panose="03000500000000000000" pitchFamily="66" charset="-120"/>
              <a:cs typeface="Microsoft JhengHei"/>
              <a:sym typeface="Microsoft JhengHei"/>
            </a:endParaRPr>
          </a:p>
        </p:txBody>
      </p:sp>
      <p:sp>
        <p:nvSpPr>
          <p:cNvPr id="11" name="Google Shape;614;p31">
            <a:extLst>
              <a:ext uri="{FF2B5EF4-FFF2-40B4-BE49-F238E27FC236}">
                <a16:creationId xmlns:a16="http://schemas.microsoft.com/office/drawing/2014/main" id="{4C59D105-09CC-7CDC-3C0A-6056173F8F85}"/>
              </a:ext>
            </a:extLst>
          </p:cNvPr>
          <p:cNvSpPr txBox="1">
            <a:spLocks/>
          </p:cNvSpPr>
          <p:nvPr/>
        </p:nvSpPr>
        <p:spPr>
          <a:xfrm>
            <a:off x="6104995" y="3762785"/>
            <a:ext cx="5448400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  <a:cs typeface="Microsoft JhengHei"/>
                <a:sym typeface="Microsoft JhengHei"/>
              </a:rPr>
              <a:t>B. 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  <a:cs typeface="Microsoft JhengHei"/>
                <a:sym typeface="Microsoft JhengHei"/>
              </a:rPr>
              <a:t>全身無力</a:t>
            </a:r>
            <a:endParaRPr lang="zh-TW" altLang="en-US" sz="3600" dirty="0">
              <a:latin typeface="DFPLiShuW5-B5" panose="03000500000000000000" pitchFamily="66" charset="-120"/>
              <a:ea typeface="DFPLiShuW5-B5" panose="03000500000000000000" pitchFamily="66" charset="-120"/>
            </a:endParaRPr>
          </a:p>
        </p:txBody>
      </p:sp>
      <p:sp>
        <p:nvSpPr>
          <p:cNvPr id="12" name="Google Shape;615;p31">
            <a:extLst>
              <a:ext uri="{FF2B5EF4-FFF2-40B4-BE49-F238E27FC236}">
                <a16:creationId xmlns:a16="http://schemas.microsoft.com/office/drawing/2014/main" id="{DE3DF934-9B8D-EE46-895E-13A17DFB1283}"/>
              </a:ext>
            </a:extLst>
          </p:cNvPr>
          <p:cNvSpPr txBox="1">
            <a:spLocks/>
          </p:cNvSpPr>
          <p:nvPr/>
        </p:nvSpPr>
        <p:spPr>
          <a:xfrm>
            <a:off x="6104993" y="4883967"/>
            <a:ext cx="5448401" cy="1095108"/>
          </a:xfrm>
          <a:prstGeom prst="rect">
            <a:avLst/>
          </a:prstGeom>
          <a:solidFill>
            <a:srgbClr val="C00000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solidFill>
                  <a:schemeClr val="bg1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D. </a:t>
            </a:r>
            <a:r>
              <a:rPr lang="zh-TW" altLang="en-US" dirty="0">
                <a:solidFill>
                  <a:schemeClr val="bg1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以上皆是</a:t>
            </a:r>
            <a:endParaRPr lang="zh-TW" altLang="en-US" sz="2000" dirty="0">
              <a:solidFill>
                <a:schemeClr val="bg1"/>
              </a:solidFill>
              <a:latin typeface="DFPLiShuW5-B5" panose="03000500000000000000" pitchFamily="66" charset="-120"/>
              <a:ea typeface="DFPLiShuW5-B5" panose="03000500000000000000" pitchFamily="66" charset="-120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341066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12;p31">
            <a:extLst>
              <a:ext uri="{FF2B5EF4-FFF2-40B4-BE49-F238E27FC236}">
                <a16:creationId xmlns:a16="http://schemas.microsoft.com/office/drawing/2014/main" id="{8D93255C-8E3C-27CF-9A29-FEFD813DD610}"/>
              </a:ext>
            </a:extLst>
          </p:cNvPr>
          <p:cNvSpPr txBox="1">
            <a:spLocks/>
          </p:cNvSpPr>
          <p:nvPr/>
        </p:nvSpPr>
        <p:spPr>
          <a:xfrm>
            <a:off x="612297" y="3762785"/>
            <a:ext cx="5474711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A. 3.5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至</a:t>
            </a: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5.0 mmol/L</a:t>
            </a:r>
            <a:endParaRPr lang="zh-TW" altLang="en-US" dirty="0">
              <a:latin typeface="DFPLiShuW5-B5" panose="03000500000000000000" pitchFamily="66" charset="-120"/>
              <a:ea typeface="DFPLiShuW5-B5" panose="03000500000000000000" pitchFamily="66" charset="-120"/>
            </a:endParaRPr>
          </a:p>
        </p:txBody>
      </p:sp>
      <p:sp>
        <p:nvSpPr>
          <p:cNvPr id="4" name="Google Shape;613;p31">
            <a:extLst>
              <a:ext uri="{FF2B5EF4-FFF2-40B4-BE49-F238E27FC236}">
                <a16:creationId xmlns:a16="http://schemas.microsoft.com/office/drawing/2014/main" id="{E17F36C8-33C3-1CDA-6463-D7B9182D7750}"/>
              </a:ext>
            </a:extLst>
          </p:cNvPr>
          <p:cNvSpPr txBox="1">
            <a:spLocks/>
          </p:cNvSpPr>
          <p:nvPr/>
        </p:nvSpPr>
        <p:spPr>
          <a:xfrm>
            <a:off x="612298" y="4883967"/>
            <a:ext cx="5474711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C. 2.0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至</a:t>
            </a: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4.0 </a:t>
            </a:r>
            <a:r>
              <a:rPr lang="fr-FR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mmol/L</a:t>
            </a:r>
            <a:endParaRPr lang="zh-TW" altLang="en-US" sz="2000" dirty="0">
              <a:latin typeface="DFPLiShuW5-B5" panose="03000500000000000000" pitchFamily="66" charset="-120"/>
              <a:ea typeface="DFPLiShuW5-B5" panose="03000500000000000000" pitchFamily="66" charset="-120"/>
              <a:cs typeface="Microsoft JhengHei"/>
              <a:sym typeface="Microsoft JhengHei"/>
            </a:endParaRPr>
          </a:p>
        </p:txBody>
      </p:sp>
      <p:sp>
        <p:nvSpPr>
          <p:cNvPr id="5" name="Google Shape;614;p31">
            <a:extLst>
              <a:ext uri="{FF2B5EF4-FFF2-40B4-BE49-F238E27FC236}">
                <a16:creationId xmlns:a16="http://schemas.microsoft.com/office/drawing/2014/main" id="{033D85E8-C7AA-5901-B4A7-9791BDBF9463}"/>
              </a:ext>
            </a:extLst>
          </p:cNvPr>
          <p:cNvSpPr txBox="1">
            <a:spLocks/>
          </p:cNvSpPr>
          <p:nvPr/>
        </p:nvSpPr>
        <p:spPr>
          <a:xfrm>
            <a:off x="6104995" y="3762785"/>
            <a:ext cx="5448400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  <a:cs typeface="Microsoft JhengHei"/>
                <a:sym typeface="Microsoft JhengHei"/>
              </a:rPr>
              <a:t>B. </a:t>
            </a: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5.5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至</a:t>
            </a: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7.0 mmol/L</a:t>
            </a:r>
            <a:endParaRPr lang="zh-TW" altLang="en-US" sz="3600" dirty="0">
              <a:latin typeface="DFPLiShuW5-B5" panose="03000500000000000000" pitchFamily="66" charset="-120"/>
              <a:ea typeface="DFPLiShuW5-B5" panose="03000500000000000000" pitchFamily="66" charset="-120"/>
            </a:endParaRPr>
          </a:p>
        </p:txBody>
      </p:sp>
      <p:sp>
        <p:nvSpPr>
          <p:cNvPr id="6" name="Google Shape;615;p31">
            <a:extLst>
              <a:ext uri="{FF2B5EF4-FFF2-40B4-BE49-F238E27FC236}">
                <a16:creationId xmlns:a16="http://schemas.microsoft.com/office/drawing/2014/main" id="{19DAE094-841E-9350-E464-2849F977B040}"/>
              </a:ext>
            </a:extLst>
          </p:cNvPr>
          <p:cNvSpPr txBox="1">
            <a:spLocks/>
          </p:cNvSpPr>
          <p:nvPr/>
        </p:nvSpPr>
        <p:spPr>
          <a:xfrm>
            <a:off x="6104993" y="4883967"/>
            <a:ext cx="5448401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D. 6.0 mmol/L 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以上</a:t>
            </a:r>
            <a:endParaRPr lang="zh-TW" altLang="en-US" sz="2000" dirty="0">
              <a:latin typeface="DFPLiShuW5-B5" panose="03000500000000000000" pitchFamily="66" charset="-120"/>
              <a:ea typeface="DFPLiShuW5-B5" panose="03000500000000000000" pitchFamily="66" charset="-120"/>
              <a:cs typeface="Microsoft JhengHei"/>
              <a:sym typeface="Microsoft JhengHei"/>
            </a:endParaRPr>
          </a:p>
        </p:txBody>
      </p:sp>
      <p:sp>
        <p:nvSpPr>
          <p:cNvPr id="7" name="Google Shape;616;p31">
            <a:extLst>
              <a:ext uri="{FF2B5EF4-FFF2-40B4-BE49-F238E27FC236}">
                <a16:creationId xmlns:a16="http://schemas.microsoft.com/office/drawing/2014/main" id="{A5D75E2D-6947-6869-B298-0F0986D6B528}"/>
              </a:ext>
            </a:extLst>
          </p:cNvPr>
          <p:cNvSpPr txBox="1">
            <a:spLocks/>
          </p:cNvSpPr>
          <p:nvPr/>
        </p:nvSpPr>
        <p:spPr>
          <a:xfrm>
            <a:off x="612297" y="2556897"/>
            <a:ext cx="1412110" cy="53831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>
            <a:solidFill>
              <a:srgbClr val="BE846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6800" tIns="46800" rIns="468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400"/>
              <a:buFont typeface="Arial" panose="020B0604020202020204" pitchFamily="34" charset="0"/>
              <a:buNone/>
            </a:pPr>
            <a:r>
              <a:rPr lang="fr-FR" altLang="zh-TW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Q</a:t>
            </a:r>
            <a:r>
              <a:rPr lang="en-US" altLang="zh-TW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3</a:t>
            </a:r>
            <a:endParaRPr lang="fr-FR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</p:txBody>
      </p:sp>
      <p:sp>
        <p:nvSpPr>
          <p:cNvPr id="8" name="Google Shape;611;p31">
            <a:extLst>
              <a:ext uri="{FF2B5EF4-FFF2-40B4-BE49-F238E27FC236}">
                <a16:creationId xmlns:a16="http://schemas.microsoft.com/office/drawing/2014/main" id="{27DE78B9-0C60-4FD6-577E-D6D3387FE741}"/>
              </a:ext>
            </a:extLst>
          </p:cNvPr>
          <p:cNvSpPr txBox="1">
            <a:spLocks/>
          </p:cNvSpPr>
          <p:nvPr/>
        </p:nvSpPr>
        <p:spPr>
          <a:xfrm>
            <a:off x="612297" y="3139318"/>
            <a:ext cx="10929306" cy="579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24000" tIns="45700" rIns="720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BE8462"/>
              </a:buClr>
              <a:buSzPts val="3200"/>
              <a:buFont typeface="Arial" panose="020B0604020202020204" pitchFamily="34" charset="0"/>
              <a:buNone/>
            </a:pPr>
            <a:r>
              <a:rPr lang="zh-TW" altLang="en-US" sz="3200" b="1" dirty="0">
                <a:latin typeface="DFPLiShuW7-B5" panose="03000700000000000000" pitchFamily="66" charset="-120"/>
                <a:ea typeface="DFPLiShuW7-B5" panose="03000700000000000000" pitchFamily="66" charset="-120"/>
                <a:cs typeface="Microsoft JhengHei"/>
                <a:sym typeface="Microsoft JhengHei"/>
              </a:rPr>
              <a:t>下面何者</a:t>
            </a:r>
            <a:r>
              <a:rPr lang="zh-TW" altLang="en-US" sz="3200" b="1" dirty="0">
                <a:solidFill>
                  <a:srgbClr val="C00000"/>
                </a:solidFill>
                <a:latin typeface="DFPLiShuW7-B5" panose="03000700000000000000" pitchFamily="66" charset="-120"/>
                <a:ea typeface="DFPLiShuW7-B5" panose="03000700000000000000" pitchFamily="66" charset="-120"/>
                <a:cs typeface="Microsoft JhengHei"/>
                <a:sym typeface="Microsoft JhengHei"/>
              </a:rPr>
              <a:t>是</a:t>
            </a:r>
            <a:r>
              <a:rPr lang="zh-TW" altLang="en-US" sz="3200" b="1" dirty="0">
                <a:latin typeface="DFPLiShuW7-B5" panose="03000700000000000000" pitchFamily="66" charset="-120"/>
                <a:ea typeface="DFPLiShuW7-B5" panose="03000700000000000000" pitchFamily="66" charset="-120"/>
                <a:cs typeface="Microsoft JhengHei"/>
                <a:sym typeface="Microsoft JhengHei"/>
              </a:rPr>
              <a:t>正常血清內含血鉀濃度的區間？</a:t>
            </a:r>
            <a:endParaRPr lang="zh-TW" altLang="en-US" sz="2000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4781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6;p2">
            <a:extLst>
              <a:ext uri="{FF2B5EF4-FFF2-40B4-BE49-F238E27FC236}">
                <a16:creationId xmlns:a16="http://schemas.microsoft.com/office/drawing/2014/main" id="{8E04F652-E6B2-E079-5DCD-3707D01EC7C0}"/>
              </a:ext>
            </a:extLst>
          </p:cNvPr>
          <p:cNvSpPr txBox="1">
            <a:spLocks/>
          </p:cNvSpPr>
          <p:nvPr/>
        </p:nvSpPr>
        <p:spPr>
          <a:xfrm>
            <a:off x="2426045" y="1713437"/>
            <a:ext cx="2678467" cy="126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ct val="100000"/>
              <a:buFont typeface="Arial"/>
              <a:buNone/>
              <a:tabLst/>
              <a:defRPr/>
            </a:pPr>
            <a:r>
              <a:rPr kumimoji="0" lang="en-US" altLang="zh-TW" sz="115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DFPLiShuW7-B5" panose="03000700000000000000" pitchFamily="66" charset="-120"/>
                <a:ea typeface="DFPLiShuW7-B5" panose="03000700000000000000" pitchFamily="66" charset="-120"/>
                <a:sym typeface="Montserrat SemiBold"/>
              </a:rPr>
              <a:t>1</a:t>
            </a:r>
            <a:endParaRPr kumimoji="0" lang="zh-TW" altLang="en-US" sz="115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DFPLiShuW7-B5" panose="03000700000000000000" pitchFamily="66" charset="-120"/>
              <a:ea typeface="DFPLiShuW7-B5" panose="03000700000000000000" pitchFamily="66" charset="-120"/>
              <a:sym typeface="Montserrat SemiBold"/>
            </a:endParaRPr>
          </a:p>
        </p:txBody>
      </p:sp>
      <p:sp>
        <p:nvSpPr>
          <p:cNvPr id="6" name="Google Shape;187;p2">
            <a:extLst>
              <a:ext uri="{FF2B5EF4-FFF2-40B4-BE49-F238E27FC236}">
                <a16:creationId xmlns:a16="http://schemas.microsoft.com/office/drawing/2014/main" id="{8FBC90BE-9F6A-59A3-FEB8-9FD2A0D3BF93}"/>
              </a:ext>
            </a:extLst>
          </p:cNvPr>
          <p:cNvSpPr txBox="1">
            <a:spLocks/>
          </p:cNvSpPr>
          <p:nvPr/>
        </p:nvSpPr>
        <p:spPr>
          <a:xfrm>
            <a:off x="1320255" y="3358037"/>
            <a:ext cx="4661445" cy="52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ts val="2400"/>
              <a:buFont typeface="Arial"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652B"/>
                </a:solidFill>
                <a:effectLst/>
                <a:uLnTx/>
                <a:uFillTx/>
                <a:latin typeface="DFPLiShuW7-B5" panose="03000700000000000000" pitchFamily="66" charset="-120"/>
                <a:ea typeface="DFPLiShuW7-B5" panose="03000700000000000000" pitchFamily="66" charset="-120"/>
                <a:sym typeface="Montserrat SemiBold"/>
              </a:rPr>
              <a:t>認識高血鉀？</a:t>
            </a:r>
          </a:p>
        </p:txBody>
      </p:sp>
      <p:sp>
        <p:nvSpPr>
          <p:cNvPr id="7" name="Google Shape;188;p2">
            <a:extLst>
              <a:ext uri="{FF2B5EF4-FFF2-40B4-BE49-F238E27FC236}">
                <a16:creationId xmlns:a16="http://schemas.microsoft.com/office/drawing/2014/main" id="{D34816A0-ACC9-A8F9-1947-4BE009EAE1A1}"/>
              </a:ext>
            </a:extLst>
          </p:cNvPr>
          <p:cNvSpPr txBox="1">
            <a:spLocks/>
          </p:cNvSpPr>
          <p:nvPr/>
        </p:nvSpPr>
        <p:spPr>
          <a:xfrm>
            <a:off x="1663816" y="4042929"/>
            <a:ext cx="4660784" cy="164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9A149"/>
                </a:solidFill>
                <a:effectLst/>
                <a:uLnTx/>
                <a:uFillTx/>
                <a:latin typeface="DFPLiShuW5-B5" panose="03000500000000000000" pitchFamily="66" charset="-120"/>
                <a:ea typeface="DFPLiShuW5-B5" panose="03000500000000000000" pitchFamily="66" charset="-120"/>
                <a:sym typeface="Montserrat"/>
              </a:rPr>
              <a:t>甚麼是高血鉀？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tabLst/>
              <a:defRPr/>
            </a:pPr>
            <a:r>
              <a:rPr lang="zh-TW" altLang="en-US" sz="2800" b="1" kern="0" dirty="0">
                <a:solidFill>
                  <a:srgbClr val="F9A149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哪寫族群容易高血鉀？</a:t>
            </a: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srgbClr val="F9A149"/>
              </a:solidFill>
              <a:effectLst/>
              <a:uLnTx/>
              <a:uFillTx/>
              <a:latin typeface="DFPLiShuW5-B5" panose="03000500000000000000" pitchFamily="66" charset="-120"/>
              <a:ea typeface="DFPLiShuW5-B5" panose="03000500000000000000" pitchFamily="66" charset="-12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570127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12;p31">
            <a:extLst>
              <a:ext uri="{FF2B5EF4-FFF2-40B4-BE49-F238E27FC236}">
                <a16:creationId xmlns:a16="http://schemas.microsoft.com/office/drawing/2014/main" id="{5DFAAA10-2BBA-C30C-9C79-6F976AF2B233}"/>
              </a:ext>
            </a:extLst>
          </p:cNvPr>
          <p:cNvSpPr txBox="1">
            <a:spLocks/>
          </p:cNvSpPr>
          <p:nvPr/>
        </p:nvSpPr>
        <p:spPr>
          <a:xfrm>
            <a:off x="612297" y="3762785"/>
            <a:ext cx="5474711" cy="1095108"/>
          </a:xfrm>
          <a:prstGeom prst="rect">
            <a:avLst/>
          </a:prstGeom>
          <a:solidFill>
            <a:srgbClr val="C00000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solidFill>
                  <a:schemeClr val="bg1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A. 3.5</a:t>
            </a:r>
            <a:r>
              <a:rPr lang="zh-TW" altLang="en-US" dirty="0">
                <a:solidFill>
                  <a:schemeClr val="bg1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至</a:t>
            </a:r>
            <a:r>
              <a:rPr lang="en-US" altLang="zh-TW" dirty="0">
                <a:solidFill>
                  <a:schemeClr val="bg1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5.0 mmol/L</a:t>
            </a:r>
            <a:endParaRPr lang="zh-TW" altLang="en-US" dirty="0">
              <a:solidFill>
                <a:schemeClr val="bg1"/>
              </a:solidFill>
              <a:latin typeface="DFPLiShuW5-B5" panose="03000500000000000000" pitchFamily="66" charset="-120"/>
              <a:ea typeface="DFPLiShuW5-B5" panose="03000500000000000000" pitchFamily="66" charset="-120"/>
            </a:endParaRPr>
          </a:p>
        </p:txBody>
      </p:sp>
      <p:sp>
        <p:nvSpPr>
          <p:cNvPr id="8" name="Google Shape;613;p31">
            <a:extLst>
              <a:ext uri="{FF2B5EF4-FFF2-40B4-BE49-F238E27FC236}">
                <a16:creationId xmlns:a16="http://schemas.microsoft.com/office/drawing/2014/main" id="{B2BC099D-FB16-8ADC-FA43-638235503937}"/>
              </a:ext>
            </a:extLst>
          </p:cNvPr>
          <p:cNvSpPr txBox="1">
            <a:spLocks/>
          </p:cNvSpPr>
          <p:nvPr/>
        </p:nvSpPr>
        <p:spPr>
          <a:xfrm>
            <a:off x="612298" y="4883967"/>
            <a:ext cx="5474711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C. 2.0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至</a:t>
            </a: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4.0 </a:t>
            </a:r>
            <a:r>
              <a:rPr lang="fr-FR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mmol/L</a:t>
            </a:r>
            <a:endParaRPr lang="zh-TW" altLang="en-US" sz="2000" dirty="0">
              <a:latin typeface="DFPLiShuW5-B5" panose="03000500000000000000" pitchFamily="66" charset="-120"/>
              <a:ea typeface="DFPLiShuW5-B5" panose="03000500000000000000" pitchFamily="66" charset="-120"/>
              <a:cs typeface="Microsoft JhengHei"/>
              <a:sym typeface="Microsoft JhengHei"/>
            </a:endParaRPr>
          </a:p>
        </p:txBody>
      </p:sp>
      <p:sp>
        <p:nvSpPr>
          <p:cNvPr id="9" name="Google Shape;614;p31">
            <a:extLst>
              <a:ext uri="{FF2B5EF4-FFF2-40B4-BE49-F238E27FC236}">
                <a16:creationId xmlns:a16="http://schemas.microsoft.com/office/drawing/2014/main" id="{8D83641F-690D-A7F3-0083-8F65B0E48CD6}"/>
              </a:ext>
            </a:extLst>
          </p:cNvPr>
          <p:cNvSpPr txBox="1">
            <a:spLocks/>
          </p:cNvSpPr>
          <p:nvPr/>
        </p:nvSpPr>
        <p:spPr>
          <a:xfrm>
            <a:off x="6104995" y="3762785"/>
            <a:ext cx="5448400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  <a:cs typeface="Microsoft JhengHei"/>
                <a:sym typeface="Microsoft JhengHei"/>
              </a:rPr>
              <a:t>B. </a:t>
            </a: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5.5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至</a:t>
            </a: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7.0 mmol/L</a:t>
            </a:r>
            <a:endParaRPr lang="zh-TW" altLang="en-US" sz="3600" dirty="0">
              <a:latin typeface="DFPLiShuW5-B5" panose="03000500000000000000" pitchFamily="66" charset="-120"/>
              <a:ea typeface="DFPLiShuW5-B5" panose="03000500000000000000" pitchFamily="66" charset="-120"/>
            </a:endParaRPr>
          </a:p>
        </p:txBody>
      </p:sp>
      <p:sp>
        <p:nvSpPr>
          <p:cNvPr id="10" name="Google Shape;615;p31">
            <a:extLst>
              <a:ext uri="{FF2B5EF4-FFF2-40B4-BE49-F238E27FC236}">
                <a16:creationId xmlns:a16="http://schemas.microsoft.com/office/drawing/2014/main" id="{49E1DF91-340E-E279-22F8-1312B1DFFB32}"/>
              </a:ext>
            </a:extLst>
          </p:cNvPr>
          <p:cNvSpPr txBox="1">
            <a:spLocks/>
          </p:cNvSpPr>
          <p:nvPr/>
        </p:nvSpPr>
        <p:spPr>
          <a:xfrm>
            <a:off x="6104993" y="4883967"/>
            <a:ext cx="5448401" cy="1095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6C4A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46800" rIns="216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D. 6.0 mmol/L </a:t>
            </a:r>
            <a:r>
              <a:rPr lang="zh-TW" altLang="en-US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以上</a:t>
            </a:r>
            <a:endParaRPr lang="zh-TW" altLang="en-US" sz="2000" dirty="0">
              <a:latin typeface="DFPLiShuW5-B5" panose="03000500000000000000" pitchFamily="66" charset="-120"/>
              <a:ea typeface="DFPLiShuW5-B5" panose="03000500000000000000" pitchFamily="66" charset="-120"/>
              <a:cs typeface="Microsoft JhengHei"/>
              <a:sym typeface="Microsoft JhengHei"/>
            </a:endParaRPr>
          </a:p>
        </p:txBody>
      </p:sp>
      <p:sp>
        <p:nvSpPr>
          <p:cNvPr id="11" name="Google Shape;616;p31">
            <a:extLst>
              <a:ext uri="{FF2B5EF4-FFF2-40B4-BE49-F238E27FC236}">
                <a16:creationId xmlns:a16="http://schemas.microsoft.com/office/drawing/2014/main" id="{37EE5A5A-4333-4493-0E32-A401A80EDD1A}"/>
              </a:ext>
            </a:extLst>
          </p:cNvPr>
          <p:cNvSpPr txBox="1">
            <a:spLocks/>
          </p:cNvSpPr>
          <p:nvPr/>
        </p:nvSpPr>
        <p:spPr>
          <a:xfrm>
            <a:off x="612297" y="2556897"/>
            <a:ext cx="1412110" cy="53831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>
            <a:solidFill>
              <a:srgbClr val="BE846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6800" tIns="46800" rIns="468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6C4A37"/>
              </a:buClr>
              <a:buSzPts val="2400"/>
              <a:buFont typeface="Arial" panose="020B0604020202020204" pitchFamily="34" charset="0"/>
              <a:buNone/>
            </a:pPr>
            <a:r>
              <a:rPr lang="fr-FR" altLang="zh-TW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Q</a:t>
            </a:r>
            <a:r>
              <a:rPr lang="en-US" altLang="zh-TW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3</a:t>
            </a:r>
            <a:endParaRPr lang="fr-FR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</p:txBody>
      </p:sp>
      <p:sp>
        <p:nvSpPr>
          <p:cNvPr id="12" name="Google Shape;611;p31">
            <a:extLst>
              <a:ext uri="{FF2B5EF4-FFF2-40B4-BE49-F238E27FC236}">
                <a16:creationId xmlns:a16="http://schemas.microsoft.com/office/drawing/2014/main" id="{E02DE8D8-FCD3-0F9B-985D-7B5D3A567AFD}"/>
              </a:ext>
            </a:extLst>
          </p:cNvPr>
          <p:cNvSpPr txBox="1">
            <a:spLocks/>
          </p:cNvSpPr>
          <p:nvPr/>
        </p:nvSpPr>
        <p:spPr>
          <a:xfrm>
            <a:off x="612297" y="3139318"/>
            <a:ext cx="10929306" cy="579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24000" tIns="45700" rIns="72000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BE8462"/>
              </a:buClr>
              <a:buSzPts val="3200"/>
              <a:buFont typeface="Arial" panose="020B0604020202020204" pitchFamily="34" charset="0"/>
              <a:buNone/>
            </a:pPr>
            <a:r>
              <a:rPr lang="zh-TW" altLang="en-US" sz="3200" b="1" dirty="0">
                <a:latin typeface="DFPLiShuW7-B5" panose="03000700000000000000" pitchFamily="66" charset="-120"/>
                <a:ea typeface="DFPLiShuW7-B5" panose="03000700000000000000" pitchFamily="66" charset="-120"/>
                <a:cs typeface="Microsoft JhengHei"/>
                <a:sym typeface="Microsoft JhengHei"/>
              </a:rPr>
              <a:t>下面何者</a:t>
            </a:r>
            <a:r>
              <a:rPr lang="zh-TW" altLang="en-US" sz="3200" b="1" dirty="0">
                <a:solidFill>
                  <a:srgbClr val="C00000"/>
                </a:solidFill>
                <a:latin typeface="DFPLiShuW7-B5" panose="03000700000000000000" pitchFamily="66" charset="-120"/>
                <a:ea typeface="DFPLiShuW7-B5" panose="03000700000000000000" pitchFamily="66" charset="-120"/>
                <a:cs typeface="Microsoft JhengHei"/>
                <a:sym typeface="Microsoft JhengHei"/>
              </a:rPr>
              <a:t>是</a:t>
            </a:r>
            <a:r>
              <a:rPr lang="zh-TW" altLang="en-US" sz="3200" b="1" dirty="0">
                <a:latin typeface="DFPLiShuW7-B5" panose="03000700000000000000" pitchFamily="66" charset="-120"/>
                <a:ea typeface="DFPLiShuW7-B5" panose="03000700000000000000" pitchFamily="66" charset="-120"/>
                <a:cs typeface="Microsoft JhengHei"/>
                <a:sym typeface="Microsoft JhengHei"/>
              </a:rPr>
              <a:t>正常血清內含血鉀濃度的區間？</a:t>
            </a:r>
            <a:endParaRPr lang="zh-TW" altLang="en-US" sz="2000" dirty="0">
              <a:latin typeface="DFPLiShuW7-B5" panose="03000700000000000000" pitchFamily="66" charset="-120"/>
              <a:ea typeface="DFPLiShuW7-B5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5460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78CA1-5455-4270-59CF-7C3F3BEE9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Rectangle, 框架, 簾 的圖片&#10;&#10;自動產生的描述">
            <a:extLst>
              <a:ext uri="{FF2B5EF4-FFF2-40B4-BE49-F238E27FC236}">
                <a16:creationId xmlns:a16="http://schemas.microsoft.com/office/drawing/2014/main" id="{CC81E8C6-A467-05F8-2098-DE560ABFB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圖片 8" descr="一張含有 白色, 創造力 的圖片&#10;&#10;自動產生的描述">
            <a:extLst>
              <a:ext uri="{FF2B5EF4-FFF2-40B4-BE49-F238E27FC236}">
                <a16:creationId xmlns:a16="http://schemas.microsoft.com/office/drawing/2014/main" id="{6AB0430F-670C-A94A-64C6-49ABC3390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087" y="991400"/>
            <a:ext cx="3532057" cy="1861490"/>
          </a:xfrm>
          <a:prstGeom prst="rect">
            <a:avLst/>
          </a:prstGeom>
        </p:spPr>
      </p:pic>
      <p:pic>
        <p:nvPicPr>
          <p:cNvPr id="13" name="圖片 12" descr="一張含有 美工圖案, 藝術, 創造力 的圖片&#10;&#10;自動產生的描述">
            <a:extLst>
              <a:ext uri="{FF2B5EF4-FFF2-40B4-BE49-F238E27FC236}">
                <a16:creationId xmlns:a16="http://schemas.microsoft.com/office/drawing/2014/main" id="{E7C6E417-6EF8-7A8E-E8DA-96DD801AA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213" y="991400"/>
            <a:ext cx="3305702" cy="2196096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ECA1F860-EC51-6714-C019-0901595B8110}"/>
              </a:ext>
            </a:extLst>
          </p:cNvPr>
          <p:cNvSpPr txBox="1"/>
          <p:nvPr/>
        </p:nvSpPr>
        <p:spPr>
          <a:xfrm>
            <a:off x="1346165" y="1469571"/>
            <a:ext cx="3030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阿嬤，現在我知道怎麼保護你啦，照著這個指南就不怕高血鉀來搗蛋了！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F186831-79E4-5A60-AEB1-04292CE9394B}"/>
              </a:ext>
            </a:extLst>
          </p:cNvPr>
          <p:cNvSpPr txBox="1"/>
          <p:nvPr/>
        </p:nvSpPr>
        <p:spPr>
          <a:xfrm>
            <a:off x="8344792" y="1426028"/>
            <a:ext cx="2490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嗯！孫女真是孝順啊，有這個手冊陪著我，我也安心啦！</a:t>
            </a:r>
          </a:p>
        </p:txBody>
      </p:sp>
      <p:pic>
        <p:nvPicPr>
          <p:cNvPr id="4" name="圖片 3" descr="一張含有 服裝, 人的臉孔, 卡通, 人員 的圖片&#10;&#10;自動產生的描述">
            <a:extLst>
              <a:ext uri="{FF2B5EF4-FFF2-40B4-BE49-F238E27FC236}">
                <a16:creationId xmlns:a16="http://schemas.microsoft.com/office/drawing/2014/main" id="{562299EA-574D-D6FA-0F69-3314DCE0C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801" y="1701008"/>
            <a:ext cx="5120400" cy="466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45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0040A797-B301-1422-0B2C-300B29D89136}"/>
              </a:ext>
            </a:extLst>
          </p:cNvPr>
          <p:cNvSpPr txBox="1"/>
          <p:nvPr/>
        </p:nvSpPr>
        <p:spPr>
          <a:xfrm>
            <a:off x="4256809" y="1825625"/>
            <a:ext cx="38758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DFPLiShuW7-B5" panose="03000700000000000000" pitchFamily="66" charset="-120"/>
                <a:ea typeface="DFPLiShuW7-B5" panose="03000700000000000000" pitchFamily="66" charset="-120"/>
              </a:rPr>
              <a:t>謝謝觀看</a:t>
            </a:r>
          </a:p>
        </p:txBody>
      </p:sp>
    </p:spTree>
    <p:extLst>
      <p:ext uri="{BB962C8B-B14F-4D97-AF65-F5344CB8AC3E}">
        <p14:creationId xmlns:p14="http://schemas.microsoft.com/office/powerpoint/2010/main" val="3030734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白色, 寫生, 黑色, 黑與白 的圖片&#10;&#10;自動產生的描述">
            <a:extLst>
              <a:ext uri="{FF2B5EF4-FFF2-40B4-BE49-F238E27FC236}">
                <a16:creationId xmlns:a16="http://schemas.microsoft.com/office/drawing/2014/main" id="{9CC0D5FC-0F76-C9B8-BB6A-2B155A811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553" y="4115427"/>
            <a:ext cx="5962810" cy="1577684"/>
          </a:xfrm>
          <a:prstGeom prst="rect">
            <a:avLst/>
          </a:prstGeom>
        </p:spPr>
      </p:pic>
      <p:pic>
        <p:nvPicPr>
          <p:cNvPr id="11" name="圖片 10" descr="一張含有 心臟, 美工圖案, 圖形, 卡通 的圖片&#10;&#10;自動產生的描述">
            <a:extLst>
              <a:ext uri="{FF2B5EF4-FFF2-40B4-BE49-F238E27FC236}">
                <a16:creationId xmlns:a16="http://schemas.microsoft.com/office/drawing/2014/main" id="{02FEBB76-E8D6-AFDB-9C3B-B715327AD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92391">
            <a:off x="3219847" y="3016953"/>
            <a:ext cx="1897089" cy="112148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60224CD-30D4-C791-F3DA-871ABD4BD998}"/>
              </a:ext>
            </a:extLst>
          </p:cNvPr>
          <p:cNvSpPr txBox="1"/>
          <p:nvPr/>
        </p:nvSpPr>
        <p:spPr>
          <a:xfrm>
            <a:off x="3722384" y="638163"/>
            <a:ext cx="4747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甚麼是高血鉀？</a:t>
            </a:r>
          </a:p>
        </p:txBody>
      </p:sp>
      <p:pic>
        <p:nvPicPr>
          <p:cNvPr id="5" name="圖片 4" descr="一張含有 寫生, 圖解, 圖畫, 時尚插圖 的圖片&#10;&#10;自動產生的描述">
            <a:extLst>
              <a:ext uri="{FF2B5EF4-FFF2-40B4-BE49-F238E27FC236}">
                <a16:creationId xmlns:a16="http://schemas.microsoft.com/office/drawing/2014/main" id="{2B2F845D-8443-2133-7C7B-F8E3FCFF4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20" y="1469160"/>
            <a:ext cx="2207242" cy="426794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8896A1B-3B7E-1493-FC5A-19925A72B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023" y="1868637"/>
            <a:ext cx="5041784" cy="87602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A58242A-15EE-4578-5784-890DED82F4BB}"/>
              </a:ext>
            </a:extLst>
          </p:cNvPr>
          <p:cNvSpPr txBox="1"/>
          <p:nvPr/>
        </p:nvSpPr>
        <p:spPr>
          <a:xfrm>
            <a:off x="3535348" y="2088006"/>
            <a:ext cx="3658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為什麼阿嬤會有</a:t>
            </a:r>
            <a:r>
              <a:rPr kumimoji="1" lang="zh-TW" altLang="en-US" sz="2000" dirty="0">
                <a:solidFill>
                  <a:srgbClr val="C00000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高血鉀</a:t>
            </a:r>
            <a:r>
              <a:rPr kumimoji="1" lang="zh-TW" altLang="en-US" sz="2000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C4BAB26-115C-EB95-1F68-036323B161AE}"/>
              </a:ext>
            </a:extLst>
          </p:cNvPr>
          <p:cNvSpPr txBox="1"/>
          <p:nvPr/>
        </p:nvSpPr>
        <p:spPr>
          <a:xfrm>
            <a:off x="3040747" y="4244301"/>
            <a:ext cx="5094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因為鉀離子大部分由腎臟排除，</a:t>
            </a:r>
            <a:endParaRPr kumimoji="1" lang="en-US" altLang="zh-TW" sz="2000" dirty="0">
              <a:latin typeface="DFPLiShuW5-B5" panose="03000500000000000000" pitchFamily="66" charset="-120"/>
              <a:ea typeface="DFPLiShuW5-B5" panose="03000500000000000000" pitchFamily="66" charset="-120"/>
            </a:endParaRPr>
          </a:p>
          <a:p>
            <a:r>
              <a:rPr kumimoji="1" lang="zh-TW" altLang="en-US" sz="2000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阿嬤腎臟功能不好，排除鉀離子的能力下降，又愛吃高鉀的食物，鉀離子在身體裡累積</a:t>
            </a:r>
            <a:endParaRPr kumimoji="1" lang="en-US" altLang="zh-TW" sz="2000" dirty="0">
              <a:latin typeface="DFPLiShuW5-B5" panose="03000500000000000000" pitchFamily="66" charset="-120"/>
              <a:ea typeface="DFPLiShuW5-B5" panose="03000500000000000000" pitchFamily="66" charset="-120"/>
            </a:endParaRPr>
          </a:p>
          <a:p>
            <a:r>
              <a:rPr kumimoji="1" lang="zh-TW" altLang="en-US" sz="2000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多了就會變高血鉀呀！</a:t>
            </a:r>
          </a:p>
        </p:txBody>
      </p:sp>
      <p:pic>
        <p:nvPicPr>
          <p:cNvPr id="12" name="圖片 11" descr="一張含有 兒童藝術, 圖畫, 卡通, 藝術 的圖片&#10;&#10;自動產生的描述">
            <a:extLst>
              <a:ext uri="{FF2B5EF4-FFF2-40B4-BE49-F238E27FC236}">
                <a16:creationId xmlns:a16="http://schemas.microsoft.com/office/drawing/2014/main" id="{AC7669ED-EABF-E758-DD33-362AE0C658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33852">
            <a:off x="7158030" y="1397602"/>
            <a:ext cx="1347419" cy="1654257"/>
          </a:xfrm>
          <a:prstGeom prst="rect">
            <a:avLst/>
          </a:prstGeom>
        </p:spPr>
      </p:pic>
      <p:pic>
        <p:nvPicPr>
          <p:cNvPr id="13" name="圖片 12" descr="一張含有 兒童藝術, 圖畫, 卡通, 藝術 的圖片&#10;&#10;自動產生的描述">
            <a:extLst>
              <a:ext uri="{FF2B5EF4-FFF2-40B4-BE49-F238E27FC236}">
                <a16:creationId xmlns:a16="http://schemas.microsoft.com/office/drawing/2014/main" id="{FD8C9056-936E-B750-8600-8A1C90570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4550" y="2339838"/>
            <a:ext cx="676860" cy="830997"/>
          </a:xfrm>
          <a:prstGeom prst="rect">
            <a:avLst/>
          </a:prstGeom>
        </p:spPr>
      </p:pic>
      <p:pic>
        <p:nvPicPr>
          <p:cNvPr id="6" name="圖片 5" descr="一張含有 服裝, 卡通, 油畫, 圖畫 的圖片&#10;&#10;自動產生的描述">
            <a:extLst>
              <a:ext uri="{FF2B5EF4-FFF2-40B4-BE49-F238E27FC236}">
                <a16:creationId xmlns:a16="http://schemas.microsoft.com/office/drawing/2014/main" id="{04BA13BA-4F01-23FA-3571-EF6C0405E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8413" y="1951891"/>
            <a:ext cx="3356929" cy="426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25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E5AAED2-ADE3-38BA-A987-984D365F003D}"/>
              </a:ext>
            </a:extLst>
          </p:cNvPr>
          <p:cNvSpPr txBox="1"/>
          <p:nvPr/>
        </p:nvSpPr>
        <p:spPr>
          <a:xfrm>
            <a:off x="3142056" y="615889"/>
            <a:ext cx="6097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血鉀濃度多少才適宜？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B0D048B3-5EED-9C97-706B-0B552F4DB4D0}"/>
              </a:ext>
            </a:extLst>
          </p:cNvPr>
          <p:cNvGrpSpPr/>
          <p:nvPr/>
        </p:nvGrpSpPr>
        <p:grpSpPr>
          <a:xfrm>
            <a:off x="2395356" y="1458440"/>
            <a:ext cx="7401288" cy="2753590"/>
            <a:chOff x="853063" y="1500333"/>
            <a:chExt cx="9391517" cy="4380920"/>
          </a:xfrm>
        </p:grpSpPr>
        <p:pic>
          <p:nvPicPr>
            <p:cNvPr id="5" name="圖片 4" descr="一張含有 卡通, 螢幕擷取畫面, 美工圖案, 圖解 的圖片&#10;&#10;自動產生的描述">
              <a:extLst>
                <a:ext uri="{FF2B5EF4-FFF2-40B4-BE49-F238E27FC236}">
                  <a16:creationId xmlns:a16="http://schemas.microsoft.com/office/drawing/2014/main" id="{71FA01FF-4AAF-1983-B32C-249A1E0E4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3063" y="1500333"/>
              <a:ext cx="9391517" cy="4380920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33A7F2DC-5D12-6813-CDC7-BF696EA80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1392" y="4647813"/>
              <a:ext cx="1047821" cy="926199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A4F8E979-5628-435F-1B4C-6A02794196B5}"/>
                </a:ext>
              </a:extLst>
            </p:cNvPr>
            <p:cNvSpPr txBox="1"/>
            <p:nvPr/>
          </p:nvSpPr>
          <p:spPr>
            <a:xfrm>
              <a:off x="3174489" y="3408552"/>
              <a:ext cx="5487881" cy="1322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sz="2400" dirty="0">
                  <a:latin typeface="DFPLiShuW5-B5" panose="03000500000000000000" pitchFamily="66" charset="-120"/>
                  <a:ea typeface="DFPLiShuW5-B5" panose="03000500000000000000" pitchFamily="66" charset="-120"/>
                </a:rPr>
                <a:t>正常血鉀濃度 </a:t>
              </a:r>
              <a:endParaRPr kumimoji="1" lang="en-US" altLang="zh-TW" sz="2400" dirty="0">
                <a:latin typeface="DFPLiShuW5-B5" panose="03000500000000000000" pitchFamily="66" charset="-120"/>
                <a:ea typeface="DFPLiShuW5-B5" panose="03000500000000000000" pitchFamily="66" charset="-120"/>
              </a:endParaRPr>
            </a:p>
            <a:p>
              <a:pPr algn="ctr"/>
              <a:r>
                <a:rPr kumimoji="1" lang="zh-TW" altLang="en-US" sz="2400" dirty="0">
                  <a:latin typeface="DFPLiShuW5-B5" panose="03000500000000000000" pitchFamily="66" charset="-120"/>
                  <a:ea typeface="DFPLiShuW5-B5" panose="03000500000000000000" pitchFamily="66" charset="-120"/>
                </a:rPr>
                <a:t>介於 </a:t>
              </a:r>
              <a:r>
                <a:rPr kumimoji="1" lang="en-US" altLang="zh-TW" sz="2400" dirty="0">
                  <a:latin typeface="DFPLiShuW5-B5" panose="03000500000000000000" pitchFamily="66" charset="-120"/>
                  <a:ea typeface="DFPLiShuW5-B5" panose="03000500000000000000" pitchFamily="66" charset="-120"/>
                </a:rPr>
                <a:t>3.5</a:t>
              </a:r>
              <a:r>
                <a:rPr kumimoji="1" lang="zh-TW" altLang="en-US" sz="2400" dirty="0">
                  <a:latin typeface="DFPLiShuW5-B5" panose="03000500000000000000" pitchFamily="66" charset="-120"/>
                  <a:ea typeface="DFPLiShuW5-B5" panose="03000500000000000000" pitchFamily="66" charset="-120"/>
                </a:rPr>
                <a:t>至</a:t>
              </a:r>
              <a:r>
                <a:rPr kumimoji="1" lang="en-US" altLang="zh-TW" sz="2400" dirty="0">
                  <a:latin typeface="DFPLiShuW5-B5" panose="03000500000000000000" pitchFamily="66" charset="-120"/>
                  <a:ea typeface="DFPLiShuW5-B5" panose="03000500000000000000" pitchFamily="66" charset="-120"/>
                </a:rPr>
                <a:t>5.0 </a:t>
              </a:r>
              <a:r>
                <a:rPr kumimoji="1" lang="en" altLang="zh-TW" sz="2400" dirty="0">
                  <a:latin typeface="DFPLiShuW5-B5" panose="03000500000000000000" pitchFamily="66" charset="-120"/>
                  <a:ea typeface="DFPLiShuW5-B5" panose="03000500000000000000" pitchFamily="66" charset="-120"/>
                </a:rPr>
                <a:t>mmol/L</a:t>
              </a:r>
              <a:r>
                <a:rPr kumimoji="1" lang="zh-TW" altLang="en-US" sz="2400" dirty="0">
                  <a:latin typeface="DFPLiShuW5-B5" panose="03000500000000000000" pitchFamily="66" charset="-120"/>
                  <a:ea typeface="DFPLiShuW5-B5" panose="03000500000000000000" pitchFamily="66" charset="-120"/>
                </a:rPr>
                <a:t>之間。</a:t>
              </a: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50D46321-E0A6-D30C-D276-7724C26ECAED}"/>
                </a:ext>
              </a:extLst>
            </p:cNvPr>
            <p:cNvSpPr txBox="1"/>
            <p:nvPr/>
          </p:nvSpPr>
          <p:spPr>
            <a:xfrm>
              <a:off x="2391165" y="4730656"/>
              <a:ext cx="7655637" cy="832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sz="2800" dirty="0">
                  <a:solidFill>
                    <a:srgbClr val="C00000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血鉀濃度超過</a:t>
              </a:r>
              <a:r>
                <a:rPr kumimoji="1" lang="en-US" altLang="zh-TW" sz="2800" dirty="0">
                  <a:solidFill>
                    <a:srgbClr val="C00000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5</a:t>
              </a:r>
              <a:r>
                <a:rPr kumimoji="1" lang="zh-TW" altLang="en-US" sz="2800" dirty="0">
                  <a:solidFill>
                    <a:srgbClr val="C00000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，就稱為高血鉀！</a:t>
              </a: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16493F1A-9852-1FA6-31C2-02F4E27141FA}"/>
              </a:ext>
            </a:extLst>
          </p:cNvPr>
          <p:cNvGrpSpPr/>
          <p:nvPr/>
        </p:nvGrpSpPr>
        <p:grpSpPr>
          <a:xfrm>
            <a:off x="1113591" y="4874305"/>
            <a:ext cx="10344301" cy="1185697"/>
            <a:chOff x="888272" y="1990308"/>
            <a:chExt cx="10894771" cy="3811975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227465D-BD6B-0F44-E3B7-F588B65B2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272" y="1990308"/>
              <a:ext cx="10415454" cy="3811975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7DFFD706-8C47-5ED5-922D-B5B78F7EFF20}"/>
                </a:ext>
              </a:extLst>
            </p:cNvPr>
            <p:cNvCxnSpPr>
              <a:cxnSpLocks/>
            </p:cNvCxnSpPr>
            <p:nvPr/>
          </p:nvCxnSpPr>
          <p:spPr>
            <a:xfrm>
              <a:off x="888272" y="3759687"/>
              <a:ext cx="10415454" cy="0"/>
            </a:xfrm>
            <a:prstGeom prst="line">
              <a:avLst/>
            </a:prstGeom>
            <a:ln w="76200">
              <a:solidFill>
                <a:srgbClr val="C59E8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4179A63D-D4D7-D977-8477-016FA0F05648}"/>
                </a:ext>
              </a:extLst>
            </p:cNvPr>
            <p:cNvCxnSpPr>
              <a:cxnSpLocks/>
            </p:cNvCxnSpPr>
            <p:nvPr/>
          </p:nvCxnSpPr>
          <p:spPr>
            <a:xfrm>
              <a:off x="4355869" y="1990308"/>
              <a:ext cx="0" cy="3811975"/>
            </a:xfrm>
            <a:prstGeom prst="line">
              <a:avLst/>
            </a:prstGeom>
            <a:ln w="76200">
              <a:solidFill>
                <a:srgbClr val="C59E8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57F5E5CE-2248-77D1-E8F1-41E733843B80}"/>
                </a:ext>
              </a:extLst>
            </p:cNvPr>
            <p:cNvCxnSpPr>
              <a:cxnSpLocks/>
            </p:cNvCxnSpPr>
            <p:nvPr/>
          </p:nvCxnSpPr>
          <p:spPr>
            <a:xfrm>
              <a:off x="7816735" y="1990308"/>
              <a:ext cx="0" cy="3811975"/>
            </a:xfrm>
            <a:prstGeom prst="line">
              <a:avLst/>
            </a:prstGeom>
            <a:ln w="76200">
              <a:solidFill>
                <a:srgbClr val="C59E8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5CB28ABA-3A0E-ADFE-D8BA-9BCDAB20BC0F}"/>
                </a:ext>
              </a:extLst>
            </p:cNvPr>
            <p:cNvSpPr txBox="1"/>
            <p:nvPr/>
          </p:nvSpPr>
          <p:spPr>
            <a:xfrm>
              <a:off x="2117161" y="2159537"/>
              <a:ext cx="2002178" cy="1239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>
                  <a:solidFill>
                    <a:schemeClr val="bg2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輕度</a:t>
              </a: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5E5D103A-2DAE-EF62-91A5-F3D7337DD87F}"/>
                </a:ext>
              </a:extLst>
            </p:cNvPr>
            <p:cNvSpPr txBox="1"/>
            <p:nvPr/>
          </p:nvSpPr>
          <p:spPr>
            <a:xfrm>
              <a:off x="5584758" y="2159537"/>
              <a:ext cx="2002178" cy="1239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>
                  <a:solidFill>
                    <a:schemeClr val="bg2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中度</a:t>
              </a: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5A43C107-5935-F85F-A778-D6CD0566BA3A}"/>
                </a:ext>
              </a:extLst>
            </p:cNvPr>
            <p:cNvSpPr txBox="1"/>
            <p:nvPr/>
          </p:nvSpPr>
          <p:spPr>
            <a:xfrm>
              <a:off x="9195252" y="2159537"/>
              <a:ext cx="2002178" cy="1239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>
                  <a:solidFill>
                    <a:schemeClr val="bg2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嚴重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234D7399-24E3-6AD3-D0B7-FE74B0DDB9AB}"/>
                </a:ext>
              </a:extLst>
            </p:cNvPr>
            <p:cNvSpPr txBox="1"/>
            <p:nvPr/>
          </p:nvSpPr>
          <p:spPr>
            <a:xfrm>
              <a:off x="8561660" y="4038093"/>
              <a:ext cx="3221383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chemeClr val="bg2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&gt;=6.5</a:t>
              </a:r>
              <a:r>
                <a:rPr lang="zh-TW" altLang="en-US" sz="2400" dirty="0">
                  <a:solidFill>
                    <a:schemeClr val="bg2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 </a:t>
              </a:r>
              <a:r>
                <a:rPr lang="en-US" altLang="zh-TW" sz="2400" dirty="0">
                  <a:solidFill>
                    <a:schemeClr val="bg2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mmol/L</a:t>
              </a:r>
              <a:endParaRPr lang="zh-TW" altLang="en-US" sz="2400" dirty="0">
                <a:solidFill>
                  <a:schemeClr val="bg2"/>
                </a:solidFill>
                <a:latin typeface="DFPLiShuW5-B5" panose="03000500000000000000" pitchFamily="66" charset="-120"/>
                <a:ea typeface="DFPLiShuW5-B5" panose="03000500000000000000" pitchFamily="66" charset="-120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46B1A821-B8F0-D483-DEE4-980E8B0B5E6C}"/>
                </a:ext>
              </a:extLst>
            </p:cNvPr>
            <p:cNvSpPr txBox="1"/>
            <p:nvPr/>
          </p:nvSpPr>
          <p:spPr>
            <a:xfrm>
              <a:off x="4876750" y="4075239"/>
              <a:ext cx="3486991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chemeClr val="bg2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6.5-6.4</a:t>
              </a:r>
              <a:r>
                <a:rPr lang="zh-TW" altLang="en-US" sz="2400" dirty="0">
                  <a:solidFill>
                    <a:schemeClr val="bg2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 </a:t>
              </a:r>
              <a:r>
                <a:rPr lang="en-US" altLang="zh-TW" sz="2400" dirty="0">
                  <a:solidFill>
                    <a:schemeClr val="bg2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mmol/L</a:t>
              </a:r>
              <a:endParaRPr lang="zh-TW" altLang="en-US" sz="2400" dirty="0">
                <a:solidFill>
                  <a:schemeClr val="bg2"/>
                </a:solidFill>
                <a:latin typeface="DFPLiShuW5-B5" panose="03000500000000000000" pitchFamily="66" charset="-120"/>
                <a:ea typeface="DFPLiShuW5-B5" panose="03000500000000000000" pitchFamily="66" charset="-120"/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7910D144-1B26-457A-B162-0E0262E22FD3}"/>
                </a:ext>
              </a:extLst>
            </p:cNvPr>
            <p:cNvSpPr txBox="1"/>
            <p:nvPr/>
          </p:nvSpPr>
          <p:spPr>
            <a:xfrm>
              <a:off x="1343249" y="4038093"/>
              <a:ext cx="3570117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chemeClr val="bg2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5.0-5.9</a:t>
              </a:r>
              <a:r>
                <a:rPr lang="zh-TW" altLang="en-US" sz="2400" dirty="0">
                  <a:solidFill>
                    <a:schemeClr val="bg2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 </a:t>
              </a:r>
              <a:r>
                <a:rPr lang="en-US" altLang="zh-TW" sz="2400" dirty="0">
                  <a:solidFill>
                    <a:schemeClr val="bg2"/>
                  </a:solidFill>
                  <a:latin typeface="DFPLiShuW5-B5" panose="03000500000000000000" pitchFamily="66" charset="-120"/>
                  <a:ea typeface="DFPLiShuW5-B5" panose="03000500000000000000" pitchFamily="66" charset="-120"/>
                </a:rPr>
                <a:t>mmol/L</a:t>
              </a:r>
              <a:endParaRPr lang="zh-TW" altLang="en-US" sz="2400" dirty="0">
                <a:solidFill>
                  <a:schemeClr val="bg2"/>
                </a:solidFill>
                <a:latin typeface="DFPLiShuW5-B5" panose="03000500000000000000" pitchFamily="66" charset="-120"/>
                <a:ea typeface="DFPLiShuW5-B5" panose="03000500000000000000" pitchFamily="66" charset="-120"/>
              </a:endParaRPr>
            </a:p>
          </p:txBody>
        </p: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55438D1-29DE-2671-B8A2-73119818C7BE}"/>
              </a:ext>
            </a:extLst>
          </p:cNvPr>
          <p:cNvSpPr txBox="1"/>
          <p:nvPr/>
        </p:nvSpPr>
        <p:spPr>
          <a:xfrm>
            <a:off x="3607507" y="4341858"/>
            <a:ext cx="5356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《</a:t>
            </a:r>
            <a:r>
              <a:rPr kumimoji="1" lang="zh-TW" altLang="en-US" sz="2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高血鉀嚴重程度分級</a:t>
            </a:r>
            <a:r>
              <a:rPr kumimoji="1" lang="en-US" altLang="zh-TW" sz="2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》</a:t>
            </a:r>
            <a:endParaRPr kumimoji="1" lang="zh-TW" altLang="en-US" sz="2800" dirty="0">
              <a:ln w="50800">
                <a:noFill/>
              </a:ln>
              <a:solidFill>
                <a:srgbClr val="612315"/>
              </a:solidFill>
              <a:latin typeface="DFPLiShuW7-B5" panose="03000700000000000000" pitchFamily="66" charset="-120"/>
              <a:ea typeface="DFPLiShuW7-B5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0340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F9E7F4E-5B3A-5022-C539-1E1438B65707}"/>
              </a:ext>
            </a:extLst>
          </p:cNvPr>
          <p:cNvSpPr txBox="1"/>
          <p:nvPr/>
        </p:nvSpPr>
        <p:spPr>
          <a:xfrm>
            <a:off x="2513355" y="713265"/>
            <a:ext cx="7468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哪些族群容易高血鉀？</a:t>
            </a:r>
          </a:p>
        </p:txBody>
      </p:sp>
      <p:pic>
        <p:nvPicPr>
          <p:cNvPr id="6" name="圖片 5" descr="一張含有 心臟, 圓形, 圖形, 藝術 的圖片&#10;&#10;自動產生的描述">
            <a:extLst>
              <a:ext uri="{FF2B5EF4-FFF2-40B4-BE49-F238E27FC236}">
                <a16:creationId xmlns:a16="http://schemas.microsoft.com/office/drawing/2014/main" id="{969F0573-D111-66E6-63BB-2B34223E3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69" y="2148259"/>
            <a:ext cx="2552977" cy="2561487"/>
          </a:xfrm>
          <a:prstGeom prst="rect">
            <a:avLst/>
          </a:prstGeom>
        </p:spPr>
      </p:pic>
      <p:pic>
        <p:nvPicPr>
          <p:cNvPr id="8" name="圖片 7" descr="一張含有 圓形, 兒童藝術, 藝術 的圖片&#10;&#10;自動產生的描述">
            <a:extLst>
              <a:ext uri="{FF2B5EF4-FFF2-40B4-BE49-F238E27FC236}">
                <a16:creationId xmlns:a16="http://schemas.microsoft.com/office/drawing/2014/main" id="{C89C57DD-AD4C-F3C4-0F2B-EA0BA9A40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647" y="2148257"/>
            <a:ext cx="2552977" cy="2561487"/>
          </a:xfrm>
          <a:prstGeom prst="rect">
            <a:avLst/>
          </a:prstGeom>
        </p:spPr>
      </p:pic>
      <p:pic>
        <p:nvPicPr>
          <p:cNvPr id="12" name="圖片 11" descr="一張含有 心臟, 符號, 圖形, 標誌 的圖片&#10;&#10;自動產生的描述">
            <a:extLst>
              <a:ext uri="{FF2B5EF4-FFF2-40B4-BE49-F238E27FC236}">
                <a16:creationId xmlns:a16="http://schemas.microsoft.com/office/drawing/2014/main" id="{4CFB9E21-AEEE-9C0C-AB6B-EB034D195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362" y="2148256"/>
            <a:ext cx="2552977" cy="256148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89527CB8-D56E-EBD5-5666-8525EA95A723}"/>
              </a:ext>
            </a:extLst>
          </p:cNvPr>
          <p:cNvSpPr txBox="1"/>
          <p:nvPr/>
        </p:nvSpPr>
        <p:spPr>
          <a:xfrm>
            <a:off x="845644" y="4927589"/>
            <a:ext cx="2339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腎臟疾病</a:t>
            </a:r>
            <a:endParaRPr kumimoji="1" lang="en-US" altLang="zh-TW" sz="3600" b="1" dirty="0">
              <a:solidFill>
                <a:srgbClr val="612315"/>
              </a:solidFill>
              <a:latin typeface="DFPLiShuW5-B5" panose="03000500000000000000" pitchFamily="66" charset="-120"/>
              <a:ea typeface="DFPLiShuW5-B5" panose="03000500000000000000" pitchFamily="66" charset="-120"/>
            </a:endParaRPr>
          </a:p>
          <a:p>
            <a:r>
              <a:rPr kumimoji="1" lang="en-US" altLang="zh-TW" sz="36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(</a:t>
            </a:r>
            <a:r>
              <a:rPr kumimoji="1" lang="zh-TW" altLang="en-US" sz="36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包含洗腎</a:t>
            </a:r>
            <a:r>
              <a:rPr kumimoji="1" lang="en-US" altLang="zh-TW" sz="36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)</a:t>
            </a:r>
            <a:endParaRPr kumimoji="1" lang="zh-TW" altLang="en-US" sz="3600" b="1" dirty="0">
              <a:solidFill>
                <a:srgbClr val="612315"/>
              </a:solidFill>
              <a:latin typeface="DFPLiShuW5-B5" panose="03000500000000000000" pitchFamily="66" charset="-120"/>
              <a:ea typeface="DFPLiShuW5-B5" panose="03000500000000000000" pitchFamily="66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E005215-B0F2-3000-E25E-ED1CF0E304AE}"/>
              </a:ext>
            </a:extLst>
          </p:cNvPr>
          <p:cNvSpPr txBox="1"/>
          <p:nvPr/>
        </p:nvSpPr>
        <p:spPr>
          <a:xfrm>
            <a:off x="3191847" y="4927589"/>
            <a:ext cx="3551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服用特定藥物</a:t>
            </a:r>
            <a:endParaRPr kumimoji="1" lang="en-US" altLang="zh-TW" sz="3600" b="1" dirty="0">
              <a:solidFill>
                <a:srgbClr val="612315"/>
              </a:solidFill>
              <a:latin typeface="DFPLiShuW5-B5" panose="03000500000000000000" pitchFamily="66" charset="-120"/>
              <a:ea typeface="DFPLiShuW5-B5" panose="03000500000000000000" pitchFamily="66" charset="-120"/>
            </a:endParaRPr>
          </a:p>
          <a:p>
            <a:r>
              <a:rPr kumimoji="1" lang="en-US" altLang="zh-TW" sz="36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(</a:t>
            </a:r>
            <a:r>
              <a:rPr kumimoji="1" lang="zh-TW" altLang="en-US" sz="36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醫療人員判斷</a:t>
            </a:r>
            <a:r>
              <a:rPr kumimoji="1" lang="en-US" altLang="zh-TW" sz="36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)</a:t>
            </a:r>
            <a:endParaRPr kumimoji="1" lang="zh-TW" altLang="en-US" sz="3600" b="1" dirty="0">
              <a:solidFill>
                <a:srgbClr val="612315"/>
              </a:solidFill>
              <a:latin typeface="DFPLiShuW5-B5" panose="03000500000000000000" pitchFamily="66" charset="-120"/>
              <a:ea typeface="DFPLiShuW5-B5" panose="03000500000000000000" pitchFamily="66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AC0DBB8-4253-225F-44B0-520C1C8BC624}"/>
              </a:ext>
            </a:extLst>
          </p:cNvPr>
          <p:cNvSpPr txBox="1"/>
          <p:nvPr/>
        </p:nvSpPr>
        <p:spPr>
          <a:xfrm>
            <a:off x="6743177" y="5204587"/>
            <a:ext cx="203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糖尿病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53B1709-489E-429D-45AD-764019C31507}"/>
              </a:ext>
            </a:extLst>
          </p:cNvPr>
          <p:cNvSpPr txBox="1"/>
          <p:nvPr/>
        </p:nvSpPr>
        <p:spPr>
          <a:xfrm>
            <a:off x="9511014" y="5204587"/>
            <a:ext cx="203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b="1" dirty="0">
                <a:solidFill>
                  <a:srgbClr val="612315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心衰竭</a:t>
            </a:r>
          </a:p>
        </p:txBody>
      </p:sp>
      <p:pic>
        <p:nvPicPr>
          <p:cNvPr id="3" name="圖片 2" descr="一張含有 圓形, 胭脂紅 的圖片&#10;&#10;自動產生的描述">
            <a:extLst>
              <a:ext uri="{FF2B5EF4-FFF2-40B4-BE49-F238E27FC236}">
                <a16:creationId xmlns:a16="http://schemas.microsoft.com/office/drawing/2014/main" id="{14A0C6D6-F082-03BE-441C-2BD720A310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071"/>
          <a:stretch/>
        </p:blipFill>
        <p:spPr>
          <a:xfrm>
            <a:off x="5396009" y="1858672"/>
            <a:ext cx="4244701" cy="293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9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3;p2">
            <a:extLst>
              <a:ext uri="{FF2B5EF4-FFF2-40B4-BE49-F238E27FC236}">
                <a16:creationId xmlns:a16="http://schemas.microsoft.com/office/drawing/2014/main" id="{4E4FD768-0782-4E9B-46F2-92E001153832}"/>
              </a:ext>
            </a:extLst>
          </p:cNvPr>
          <p:cNvSpPr txBox="1">
            <a:spLocks/>
          </p:cNvSpPr>
          <p:nvPr/>
        </p:nvSpPr>
        <p:spPr>
          <a:xfrm>
            <a:off x="2354833" y="1768471"/>
            <a:ext cx="2546557" cy="126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ct val="100000"/>
              <a:buFont typeface="Arial"/>
              <a:buNone/>
              <a:tabLst/>
              <a:defRPr/>
            </a:pPr>
            <a:r>
              <a:rPr kumimoji="0" lang="en-US" altLang="zh-TW" sz="115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DFPLiShuW7-B5" panose="03000700000000000000" pitchFamily="66" charset="-120"/>
                <a:ea typeface="DFPLiShuW7-B5" panose="03000700000000000000" pitchFamily="66" charset="-120"/>
                <a:sym typeface="Montserrat SemiBold"/>
              </a:rPr>
              <a:t>2</a:t>
            </a:r>
            <a:endParaRPr kumimoji="0" lang="zh-TW" altLang="en-US" sz="115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DFPLiShuW7-B5" panose="03000700000000000000" pitchFamily="66" charset="-120"/>
              <a:ea typeface="DFPLiShuW7-B5" panose="03000700000000000000" pitchFamily="66" charset="-120"/>
              <a:sym typeface="Montserrat SemiBold"/>
            </a:endParaRPr>
          </a:p>
        </p:txBody>
      </p:sp>
      <p:sp>
        <p:nvSpPr>
          <p:cNvPr id="6" name="Google Shape;184;p2">
            <a:extLst>
              <a:ext uri="{FF2B5EF4-FFF2-40B4-BE49-F238E27FC236}">
                <a16:creationId xmlns:a16="http://schemas.microsoft.com/office/drawing/2014/main" id="{969CDB78-8A54-6A9B-6300-60A85D75E68C}"/>
              </a:ext>
            </a:extLst>
          </p:cNvPr>
          <p:cNvSpPr txBox="1">
            <a:spLocks/>
          </p:cNvSpPr>
          <p:nvPr/>
        </p:nvSpPr>
        <p:spPr>
          <a:xfrm>
            <a:off x="1287913" y="3250973"/>
            <a:ext cx="4964688" cy="52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564F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AF564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564F"/>
              </a:buClr>
              <a:buSzPts val="2400"/>
              <a:buFont typeface="Arial"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652B"/>
                </a:solidFill>
                <a:effectLst/>
                <a:uLnTx/>
                <a:uFillTx/>
                <a:latin typeface="DFPLiShuW7-B5" panose="03000700000000000000" pitchFamily="66" charset="-120"/>
                <a:ea typeface="DFPLiShuW7-B5" panose="03000700000000000000" pitchFamily="66" charset="-120"/>
                <a:sym typeface="Montserrat SemiBold"/>
              </a:rPr>
              <a:t>高血鉀的危害與應對措施？</a:t>
            </a:r>
          </a:p>
        </p:txBody>
      </p:sp>
      <p:sp>
        <p:nvSpPr>
          <p:cNvPr id="7" name="Google Shape;185;p2">
            <a:extLst>
              <a:ext uri="{FF2B5EF4-FFF2-40B4-BE49-F238E27FC236}">
                <a16:creationId xmlns:a16="http://schemas.microsoft.com/office/drawing/2014/main" id="{C693BF59-B695-C7D3-8A64-1552E9E27D6E}"/>
              </a:ext>
            </a:extLst>
          </p:cNvPr>
          <p:cNvSpPr txBox="1">
            <a:spLocks/>
          </p:cNvSpPr>
          <p:nvPr/>
        </p:nvSpPr>
        <p:spPr>
          <a:xfrm>
            <a:off x="1619913" y="3721910"/>
            <a:ext cx="4632688" cy="164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46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BE84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tabLst/>
              <a:defRPr/>
            </a:pPr>
            <a:r>
              <a:rPr lang="zh-TW" altLang="en-US" sz="2800" b="1" kern="0" dirty="0">
                <a:solidFill>
                  <a:srgbClr val="F9A149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高血鉀會有甚麼症狀？</a:t>
            </a: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srgbClr val="F9A149"/>
              </a:solidFill>
              <a:effectLst/>
              <a:uLnTx/>
              <a:uFillTx/>
              <a:latin typeface="DFPLiShuW5-B5" panose="03000500000000000000" pitchFamily="66" charset="-120"/>
              <a:ea typeface="DFPLiShuW5-B5" panose="03000500000000000000" pitchFamily="66" charset="-120"/>
              <a:sym typeface="Montserra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BE8462"/>
              </a:buClr>
              <a:buSzPts val="2000"/>
              <a:buFont typeface="Arial"/>
              <a:buChar char="•"/>
              <a:tabLst/>
              <a:defRPr/>
            </a:pPr>
            <a:r>
              <a:rPr lang="zh-TW" altLang="en-US" sz="2800" b="1" kern="0" dirty="0">
                <a:solidFill>
                  <a:srgbClr val="F9A149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發生高血鉀怎麼辦？</a:t>
            </a: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srgbClr val="F9A149"/>
              </a:solidFill>
              <a:effectLst/>
              <a:uLnTx/>
              <a:uFillTx/>
              <a:latin typeface="DFPLiShuW5-B5" panose="03000500000000000000" pitchFamily="66" charset="-120"/>
              <a:ea typeface="DFPLiShuW5-B5" panose="03000500000000000000" pitchFamily="66" charset="-12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177043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E75527F-16D2-D7EC-90EF-A856075678E5}"/>
              </a:ext>
            </a:extLst>
          </p:cNvPr>
          <p:cNvSpPr/>
          <p:nvPr/>
        </p:nvSpPr>
        <p:spPr>
          <a:xfrm>
            <a:off x="1038131" y="2667307"/>
            <a:ext cx="1872207" cy="2842953"/>
          </a:xfrm>
          <a:prstGeom prst="roundRect">
            <a:avLst/>
          </a:prstGeom>
          <a:solidFill>
            <a:srgbClr val="F3E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5276E1F-183D-B5D4-955D-1E8A32497E0C}"/>
              </a:ext>
            </a:extLst>
          </p:cNvPr>
          <p:cNvSpPr txBox="1"/>
          <p:nvPr/>
        </p:nvSpPr>
        <p:spPr>
          <a:xfrm>
            <a:off x="2029920" y="638163"/>
            <a:ext cx="8132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那高血鉀會有甚麼症狀呀？</a:t>
            </a:r>
          </a:p>
        </p:txBody>
      </p:sp>
      <p:pic>
        <p:nvPicPr>
          <p:cNvPr id="12" name="圖片 11" descr="一張含有 人的臉孔, 圖畫, 寫生, 圖解 的圖片&#10;&#10;自動產生的描述">
            <a:extLst>
              <a:ext uri="{FF2B5EF4-FFF2-40B4-BE49-F238E27FC236}">
                <a16:creationId xmlns:a16="http://schemas.microsoft.com/office/drawing/2014/main" id="{50B47C8A-00A1-C546-F97D-AA2729892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390" y="3091542"/>
            <a:ext cx="2813377" cy="3264807"/>
          </a:xfrm>
          <a:prstGeom prst="rect">
            <a:avLst/>
          </a:prstGeom>
        </p:spPr>
      </p:pic>
      <p:pic>
        <p:nvPicPr>
          <p:cNvPr id="13" name="圖片 12" descr="一張含有 圖形, 美工圖案, 藝術, 設計 的圖片&#10;&#10;自動產生的描述">
            <a:extLst>
              <a:ext uri="{FF2B5EF4-FFF2-40B4-BE49-F238E27FC236}">
                <a16:creationId xmlns:a16="http://schemas.microsoft.com/office/drawing/2014/main" id="{A20D0EB1-77A4-49A1-0BFD-2D7610D14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418" y="1779784"/>
            <a:ext cx="2929577" cy="1246791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FE3D0B3D-857A-F62B-DB37-AB1AF06352A3}"/>
              </a:ext>
            </a:extLst>
          </p:cNvPr>
          <p:cNvSpPr txBox="1"/>
          <p:nvPr/>
        </p:nvSpPr>
        <p:spPr>
          <a:xfrm>
            <a:off x="9307549" y="2212260"/>
            <a:ext cx="1709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>
                <a:solidFill>
                  <a:schemeClr val="bg1">
                    <a:lumMod val="95000"/>
                  </a:schemeClr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心跳停止？！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C4CAD74E-585A-4E4C-9307-DA19E5370A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993"/>
          <a:stretch/>
        </p:blipFill>
        <p:spPr>
          <a:xfrm>
            <a:off x="2637149" y="1469160"/>
            <a:ext cx="6131015" cy="441921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AA7B252-093D-25AE-C22B-D05C94FE8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27" y="1966475"/>
            <a:ext cx="1047821" cy="926199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4B60B7DE-77BC-4B22-4D37-D9604E6B6C32}"/>
              </a:ext>
            </a:extLst>
          </p:cNvPr>
          <p:cNvSpPr txBox="1"/>
          <p:nvPr/>
        </p:nvSpPr>
        <p:spPr>
          <a:xfrm>
            <a:off x="1142457" y="2892674"/>
            <a:ext cx="184542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血液裡的</a:t>
            </a:r>
            <a:endParaRPr lang="en-US" altLang="zh-TW" sz="2400" dirty="0">
              <a:latin typeface="DFPLiShuW5-B5" panose="03000500000000000000" pitchFamily="66" charset="-120"/>
              <a:ea typeface="DFPLiShuW5-B5" panose="03000500000000000000" pitchFamily="66" charset="-120"/>
            </a:endParaRPr>
          </a:p>
          <a:p>
            <a:pPr algn="ctr"/>
            <a:r>
              <a:rPr lang="zh-TW" altLang="en-US" sz="3600" dirty="0">
                <a:solidFill>
                  <a:srgbClr val="A5424B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鉀</a:t>
            </a:r>
            <a:endParaRPr lang="en-US" altLang="zh-TW" sz="3600" dirty="0">
              <a:solidFill>
                <a:srgbClr val="A5424B"/>
              </a:solidFill>
              <a:latin typeface="DFPLiShuW5-B5" panose="03000500000000000000" pitchFamily="66" charset="-120"/>
              <a:ea typeface="DFPLiShuW5-B5" panose="03000500000000000000" pitchFamily="66" charset="-120"/>
            </a:endParaRPr>
          </a:p>
          <a:p>
            <a:pPr algn="ctr"/>
            <a:r>
              <a:rPr lang="zh-TW" altLang="en-US" sz="2400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累積太多</a:t>
            </a:r>
            <a:endParaRPr lang="en-US" altLang="zh-TW" sz="2400" dirty="0">
              <a:latin typeface="DFPLiShuW5-B5" panose="03000500000000000000" pitchFamily="66" charset="-120"/>
              <a:ea typeface="DFPLiShuW5-B5" panose="03000500000000000000" pitchFamily="66" charset="-120"/>
            </a:endParaRPr>
          </a:p>
          <a:p>
            <a:pPr algn="ctr"/>
            <a:r>
              <a:rPr lang="zh-TW" altLang="en-US" sz="2400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超過身體</a:t>
            </a:r>
            <a:endParaRPr lang="en-US" altLang="zh-TW" sz="2400" dirty="0">
              <a:latin typeface="DFPLiShuW5-B5" panose="03000500000000000000" pitchFamily="66" charset="-120"/>
              <a:ea typeface="DFPLiShuW5-B5" panose="03000500000000000000" pitchFamily="66" charset="-120"/>
            </a:endParaRPr>
          </a:p>
          <a:p>
            <a:pPr algn="ctr"/>
            <a:r>
              <a:rPr lang="zh-TW" altLang="en-US" sz="2400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負荷量</a:t>
            </a:r>
            <a:endParaRPr lang="en-US" altLang="zh-TW" sz="2400" dirty="0">
              <a:latin typeface="DFPLiShuW5-B5" panose="03000500000000000000" pitchFamily="66" charset="-120"/>
              <a:ea typeface="DFPLiShuW5-B5" panose="03000500000000000000" pitchFamily="66" charset="-120"/>
            </a:endParaRPr>
          </a:p>
          <a:p>
            <a:pPr algn="ctr"/>
            <a:r>
              <a:rPr lang="zh-TW" altLang="en-US" sz="2400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就可能發生！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E3FB1B2-3B99-E8CC-0B2F-573E5E00E6C6}"/>
              </a:ext>
            </a:extLst>
          </p:cNvPr>
          <p:cNvSpPr txBox="1"/>
          <p:nvPr/>
        </p:nvSpPr>
        <p:spPr>
          <a:xfrm>
            <a:off x="3048865" y="5536122"/>
            <a:ext cx="60942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血鉀升高不一定有症狀，建議定期回診監測</a:t>
            </a:r>
            <a:endParaRPr lang="en-US" altLang="zh-TW" sz="2400" dirty="0">
              <a:latin typeface="DFPLiShuW5-B5" panose="03000500000000000000" pitchFamily="66" charset="-120"/>
              <a:ea typeface="DFPLiShuW5-B5" panose="03000500000000000000" pitchFamily="66" charset="-120"/>
            </a:endParaRPr>
          </a:p>
          <a:p>
            <a:pPr algn="ctr"/>
            <a:r>
              <a:rPr lang="zh-TW" altLang="en-US" sz="2400" dirty="0">
                <a:latin typeface="DFPLiShuW5-B5" panose="03000500000000000000" pitchFamily="66" charset="-120"/>
                <a:ea typeface="DFPLiShuW5-B5" panose="03000500000000000000" pitchFamily="66" charset="-120"/>
              </a:rPr>
              <a:t>一旦出現上述症狀，請盡速就醫</a:t>
            </a:r>
          </a:p>
        </p:txBody>
      </p:sp>
    </p:spTree>
    <p:extLst>
      <p:ext uri="{BB962C8B-B14F-4D97-AF65-F5344CB8AC3E}">
        <p14:creationId xmlns:p14="http://schemas.microsoft.com/office/powerpoint/2010/main" val="4010751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EC80B-B3A5-A81D-734C-5666D52AA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圖形, 美工圖案, 設計 的圖片&#10;&#10;自動產生的描述">
            <a:extLst>
              <a:ext uri="{FF2B5EF4-FFF2-40B4-BE49-F238E27FC236}">
                <a16:creationId xmlns:a16="http://schemas.microsoft.com/office/drawing/2014/main" id="{E4E3CB75-7F11-BC22-6802-5C65FFA15F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4"/>
          <a:stretch/>
        </p:blipFill>
        <p:spPr>
          <a:xfrm flipH="1" flipV="1">
            <a:off x="2797221" y="1682951"/>
            <a:ext cx="8890473" cy="121607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E0B79AD-C5E4-222C-A6E3-04831A423900}"/>
              </a:ext>
            </a:extLst>
          </p:cNvPr>
          <p:cNvSpPr txBox="1"/>
          <p:nvPr/>
        </p:nvSpPr>
        <p:spPr>
          <a:xfrm>
            <a:off x="2546992" y="638163"/>
            <a:ext cx="7098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800" dirty="0">
                <a:ln w="50800">
                  <a:noFill/>
                </a:ln>
                <a:solidFill>
                  <a:srgbClr val="612315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發生高血鉀怎麼辦？</a:t>
            </a:r>
          </a:p>
        </p:txBody>
      </p:sp>
      <p:pic>
        <p:nvPicPr>
          <p:cNvPr id="9" name="圖片 8" descr="一張含有 圖畫, 人的臉孔, 卡通, 寫生 的圖片&#10;&#10;自動產生的描述">
            <a:extLst>
              <a:ext uri="{FF2B5EF4-FFF2-40B4-BE49-F238E27FC236}">
                <a16:creationId xmlns:a16="http://schemas.microsoft.com/office/drawing/2014/main" id="{5EA8A808-0781-79D7-8C9D-66675A805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48" y="1438169"/>
            <a:ext cx="3917814" cy="4889555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DDB5E9AA-BD8D-AA27-E322-4B0E13F0CD55}"/>
              </a:ext>
            </a:extLst>
          </p:cNvPr>
          <p:cNvSpPr txBox="1"/>
          <p:nvPr/>
        </p:nvSpPr>
        <p:spPr>
          <a:xfrm>
            <a:off x="4804829" y="1939938"/>
            <a:ext cx="6340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4000" dirty="0">
                <a:solidFill>
                  <a:schemeClr val="bg1">
                    <a:lumMod val="95000"/>
                  </a:schemeClr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別擔心，只要這樣做就好！</a:t>
            </a:r>
          </a:p>
        </p:txBody>
      </p:sp>
      <p:sp>
        <p:nvSpPr>
          <p:cNvPr id="7" name="淚滴形 6">
            <a:extLst>
              <a:ext uri="{FF2B5EF4-FFF2-40B4-BE49-F238E27FC236}">
                <a16:creationId xmlns:a16="http://schemas.microsoft.com/office/drawing/2014/main" id="{8CD9DAF9-ED66-039F-E72D-37BC5209C76D}"/>
              </a:ext>
            </a:extLst>
          </p:cNvPr>
          <p:cNvSpPr/>
          <p:nvPr/>
        </p:nvSpPr>
        <p:spPr>
          <a:xfrm>
            <a:off x="4027576" y="3025754"/>
            <a:ext cx="3686635" cy="3096491"/>
          </a:xfrm>
          <a:prstGeom prst="teardrop">
            <a:avLst/>
          </a:prstGeom>
          <a:solidFill>
            <a:srgbClr val="FFF3CA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6600" dirty="0">
                <a:solidFill>
                  <a:srgbClr val="C00000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減少攝取</a:t>
            </a:r>
            <a:endParaRPr lang="zh-TW" altLang="en-US" sz="6600" dirty="0">
              <a:solidFill>
                <a:srgbClr val="C00000"/>
              </a:solidFill>
              <a:latin typeface="DFPLiShuW5-B5" panose="03000500000000000000" pitchFamily="66" charset="-120"/>
              <a:ea typeface="DFPLiShuW5-B5" panose="03000500000000000000" pitchFamily="66" charset="-120"/>
            </a:endParaRPr>
          </a:p>
        </p:txBody>
      </p:sp>
      <p:sp>
        <p:nvSpPr>
          <p:cNvPr id="8" name="淚滴形 7">
            <a:extLst>
              <a:ext uri="{FF2B5EF4-FFF2-40B4-BE49-F238E27FC236}">
                <a16:creationId xmlns:a16="http://schemas.microsoft.com/office/drawing/2014/main" id="{467A1353-758E-6521-DC30-08844C5AD7E0}"/>
              </a:ext>
            </a:extLst>
          </p:cNvPr>
          <p:cNvSpPr/>
          <p:nvPr/>
        </p:nvSpPr>
        <p:spPr>
          <a:xfrm flipH="1">
            <a:off x="7801691" y="3031880"/>
            <a:ext cx="3686633" cy="3096491"/>
          </a:xfrm>
          <a:prstGeom prst="teardrop">
            <a:avLst/>
          </a:prstGeom>
          <a:solidFill>
            <a:srgbClr val="FFF3CA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6600" dirty="0">
                <a:solidFill>
                  <a:srgbClr val="C00000"/>
                </a:solidFill>
                <a:latin typeface="DFPLiShuW5-B5" panose="03000500000000000000" pitchFamily="66" charset="-120"/>
                <a:ea typeface="DFPLiShuW5-B5" panose="03000500000000000000" pitchFamily="66" charset="-120"/>
              </a:rPr>
              <a:t>增加排出</a:t>
            </a:r>
            <a:endParaRPr lang="zh-TW" altLang="en-US" sz="6600" dirty="0">
              <a:solidFill>
                <a:srgbClr val="C00000"/>
              </a:solidFill>
              <a:latin typeface="DFPLiShuW5-B5" panose="03000500000000000000" pitchFamily="66" charset="-120"/>
              <a:ea typeface="DFPLiShuW5-B5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9327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3898</TotalTime>
  <Words>980</Words>
  <Application>Microsoft Office PowerPoint</Application>
  <PresentationFormat>寬螢幕</PresentationFormat>
  <Paragraphs>171</Paragraphs>
  <Slides>32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3" baseType="lpstr">
      <vt:lpstr>DFPLiShuW5-B5</vt:lpstr>
      <vt:lpstr>DFPLiShuW7-B5</vt:lpstr>
      <vt:lpstr>華康隸書體W3</vt:lpstr>
      <vt:lpstr>華康隸書體W7(P)</vt:lpstr>
      <vt:lpstr>Microsoft JhengHei</vt:lpstr>
      <vt:lpstr>Aptos</vt:lpstr>
      <vt:lpstr>Aptos Display</vt:lpstr>
      <vt:lpstr>Arial</vt:lpstr>
      <vt:lpstr>Calibri</vt:lpstr>
      <vt:lpstr>Montserrat SemiBold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有限公司 臻呈文化行銷</dc:creator>
  <cp:lastModifiedBy>呈 臻</cp:lastModifiedBy>
  <cp:revision>14</cp:revision>
  <dcterms:created xsi:type="dcterms:W3CDTF">2024-11-07T02:41:43Z</dcterms:created>
  <dcterms:modified xsi:type="dcterms:W3CDTF">2025-01-10T07:30:44Z</dcterms:modified>
</cp:coreProperties>
</file>